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84" r:id="rId3"/>
    <p:sldId id="278" r:id="rId4"/>
    <p:sldId id="283" r:id="rId5"/>
    <p:sldId id="277" r:id="rId6"/>
    <p:sldId id="272" r:id="rId7"/>
    <p:sldId id="271" r:id="rId8"/>
    <p:sldId id="274" r:id="rId9"/>
    <p:sldId id="262" r:id="rId10"/>
    <p:sldId id="270" r:id="rId11"/>
    <p:sldId id="279" r:id="rId12"/>
    <p:sldId id="280" r:id="rId13"/>
    <p:sldId id="269" r:id="rId1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FFB021"/>
    <a:srgbClr val="FFA521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54" autoAdjust="0"/>
    <p:restoredTop sz="94660"/>
  </p:normalViewPr>
  <p:slideViewPr>
    <p:cSldViewPr>
      <p:cViewPr>
        <p:scale>
          <a:sx n="90" d="100"/>
          <a:sy n="90" d="100"/>
        </p:scale>
        <p:origin x="-904" y="-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B47866-C280-694B-AAA4-7A0A7F99D9EC}" type="datetimeFigureOut">
              <a:rPr lang="en-US" smtClean="0"/>
              <a:t>15. 10. 7.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841EB-D161-B94D-929C-9B83181C4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231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841EB-D161-B94D-929C-9B83181C4B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673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00046-F984-4FB0-957E-D50FAEAFEA6A}" type="datetimeFigureOut">
              <a:rPr lang="ko-KR" altLang="en-US" smtClean="0"/>
              <a:t>15. 10. 7.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10050-5FBB-4810-BAEE-4B19565BA49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00046-F984-4FB0-957E-D50FAEAFEA6A}" type="datetimeFigureOut">
              <a:rPr lang="ko-KR" altLang="en-US" smtClean="0"/>
              <a:t>15. 10. 7.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10050-5FBB-4810-BAEE-4B19565BA49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00046-F984-4FB0-957E-D50FAEAFEA6A}" type="datetimeFigureOut">
              <a:rPr lang="ko-KR" altLang="en-US" smtClean="0"/>
              <a:t>15. 10. 7.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10050-5FBB-4810-BAEE-4B19565BA49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00046-F984-4FB0-957E-D50FAEAFEA6A}" type="datetimeFigureOut">
              <a:rPr lang="ko-KR" altLang="en-US" smtClean="0"/>
              <a:t>15. 10. 7.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10050-5FBB-4810-BAEE-4B19565BA49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00046-F984-4FB0-957E-D50FAEAFEA6A}" type="datetimeFigureOut">
              <a:rPr lang="ko-KR" altLang="en-US" smtClean="0"/>
              <a:t>15. 10. 7.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10050-5FBB-4810-BAEE-4B19565BA49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00046-F984-4FB0-957E-D50FAEAFEA6A}" type="datetimeFigureOut">
              <a:rPr lang="ko-KR" altLang="en-US" smtClean="0"/>
              <a:t>15. 10. 7.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10050-5FBB-4810-BAEE-4B19565BA49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00046-F984-4FB0-957E-D50FAEAFEA6A}" type="datetimeFigureOut">
              <a:rPr lang="ko-KR" altLang="en-US" smtClean="0"/>
              <a:t>15. 10. 7.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10050-5FBB-4810-BAEE-4B19565BA49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00046-F984-4FB0-957E-D50FAEAFEA6A}" type="datetimeFigureOut">
              <a:rPr lang="ko-KR" altLang="en-US" smtClean="0"/>
              <a:t>15. 10. 7.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10050-5FBB-4810-BAEE-4B19565BA49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00046-F984-4FB0-957E-D50FAEAFEA6A}" type="datetimeFigureOut">
              <a:rPr lang="ko-KR" altLang="en-US" smtClean="0"/>
              <a:t>15. 10. 7.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10050-5FBB-4810-BAEE-4B19565BA49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00046-F984-4FB0-957E-D50FAEAFEA6A}" type="datetimeFigureOut">
              <a:rPr lang="ko-KR" altLang="en-US" smtClean="0"/>
              <a:t>15. 10. 7.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10050-5FBB-4810-BAEE-4B19565BA49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00046-F984-4FB0-957E-D50FAEAFEA6A}" type="datetimeFigureOut">
              <a:rPr lang="ko-KR" altLang="en-US" smtClean="0"/>
              <a:t>15. 10. 7.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10050-5FBB-4810-BAEE-4B19565BA49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00046-F984-4FB0-957E-D50FAEAFEA6A}" type="datetimeFigureOut">
              <a:rPr lang="ko-KR" altLang="en-US" smtClean="0"/>
              <a:t>15. 10. 7.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10050-5FBB-4810-BAEE-4B19565BA49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4" Type="http://schemas.openxmlformats.org/officeDocument/2006/relationships/image" Target="../media/image38.jpeg"/><Relationship Id="rId5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4" Type="http://schemas.openxmlformats.org/officeDocument/2006/relationships/image" Target="../media/image42.jpeg"/><Relationship Id="rId5" Type="http://schemas.openxmlformats.org/officeDocument/2006/relationships/image" Target="../media/image43.jpeg"/><Relationship Id="rId6" Type="http://schemas.openxmlformats.org/officeDocument/2006/relationships/image" Target="../media/image44.jpeg"/><Relationship Id="rId7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4" Type="http://schemas.openxmlformats.org/officeDocument/2006/relationships/image" Target="../media/image48.jpeg"/><Relationship Id="rId5" Type="http://schemas.openxmlformats.org/officeDocument/2006/relationships/image" Target="../media/image49.jpeg"/><Relationship Id="rId6" Type="http://schemas.openxmlformats.org/officeDocument/2006/relationships/image" Target="../media/image50.jpeg"/><Relationship Id="rId7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jpe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5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jpeg"/><Relationship Id="rId5" Type="http://schemas.openxmlformats.org/officeDocument/2006/relationships/image" Target="../media/image30.jpeg"/><Relationship Id="rId6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34.jpe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3568" y="3992364"/>
            <a:ext cx="6400800" cy="471494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b="1" dirty="0" err="1" smtClean="0">
                <a:solidFill>
                  <a:schemeClr val="tx1"/>
                </a:solidFill>
                <a:latin typeface="서울한강 장체M" pitchFamily="18" charset="-127"/>
                <a:ea typeface="서울한강 장체M" pitchFamily="18" charset="-127"/>
              </a:rPr>
              <a:t>이메일</a:t>
            </a:r>
            <a:r>
              <a:rPr lang="ko-KR" altLang="en-US" sz="2000" b="1" dirty="0" smtClean="0">
                <a:solidFill>
                  <a:schemeClr val="tx1"/>
                </a:solidFill>
                <a:latin typeface="서울한강 장체M" pitchFamily="18" charset="-127"/>
                <a:ea typeface="서울한강 장체M" pitchFamily="18" charset="-127"/>
              </a:rPr>
              <a:t>  </a:t>
            </a:r>
            <a:r>
              <a:rPr lang="en-US" altLang="ko-KR" sz="2000" b="1" dirty="0" smtClean="0">
                <a:solidFill>
                  <a:schemeClr val="tx1"/>
                </a:solidFill>
                <a:latin typeface="서울한강 장체M" pitchFamily="18" charset="-127"/>
                <a:ea typeface="서울한강 장체M" pitchFamily="18" charset="-127"/>
              </a:rPr>
              <a:t>–  scratchback91@gamil.com</a:t>
            </a:r>
            <a:endParaRPr lang="ko-KR" altLang="en-US" sz="2000" b="1" dirty="0">
              <a:solidFill>
                <a:schemeClr val="tx1"/>
              </a:solidFill>
              <a:latin typeface="서울한강 장체M" pitchFamily="18" charset="-127"/>
              <a:ea typeface="서울한강 장체M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32048" y="54868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서울한강 장체M" pitchFamily="18" charset="-127"/>
                <a:ea typeface="서울한강 장체EB" pitchFamily="18" charset="-127"/>
              </a:rPr>
              <a:t>Hello</a:t>
            </a:r>
            <a:r>
              <a:rPr lang="en-US" altLang="ko-KR" b="1" dirty="0" smtClean="0">
                <a:latin typeface="서울한강 장체M" pitchFamily="18" charset="-127"/>
                <a:ea typeface="서울한강 장체M" pitchFamily="18" charset="-127"/>
              </a:rPr>
              <a:t> World!</a:t>
            </a:r>
            <a:r>
              <a:rPr lang="ko" altLang="en-US" sz="2200" u="sng" dirty="0">
                <a:ea typeface="서울한강 장체M"/>
              </a:rPr>
              <a:t/>
            </a:r>
            <a:br>
              <a:rPr lang="ko" altLang="en-US" sz="2200" u="sng" dirty="0">
                <a:ea typeface="서울한강 장체M"/>
              </a:rPr>
            </a:br>
            <a:endParaRPr lang="ko-KR" altLang="en-US" sz="2200" b="1" dirty="0">
              <a:latin typeface="서울한강 장체M" pitchFamily="18" charset="-127"/>
              <a:ea typeface="서울한강 장체M"/>
            </a:endParaRPr>
          </a:p>
        </p:txBody>
      </p:sp>
      <p:cxnSp>
        <p:nvCxnSpPr>
          <p:cNvPr id="4" name="직선 연결선 3"/>
          <p:cNvCxnSpPr/>
          <p:nvPr/>
        </p:nvCxnSpPr>
        <p:spPr>
          <a:xfrm rot="5400000">
            <a:off x="-2928966" y="3429000"/>
            <a:ext cx="6858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/>
          <p:nvPr/>
        </p:nvCxnSpPr>
        <p:spPr>
          <a:xfrm>
            <a:off x="1714480" y="1775817"/>
            <a:ext cx="5857916" cy="1588"/>
          </a:xfrm>
          <a:prstGeom prst="straightConnector1">
            <a:avLst/>
          </a:prstGeom>
          <a:ln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1475656" y="4451126"/>
            <a:ext cx="6312262" cy="189310"/>
            <a:chOff x="2500298" y="4144282"/>
            <a:chExt cx="4214842" cy="73026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2500298" y="4144282"/>
              <a:ext cx="4214842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2500298" y="4215720"/>
              <a:ext cx="4214842" cy="1588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부제목 2"/>
          <p:cNvSpPr txBox="1">
            <a:spLocks/>
          </p:cNvSpPr>
          <p:nvPr/>
        </p:nvSpPr>
        <p:spPr>
          <a:xfrm>
            <a:off x="1475656" y="4856460"/>
            <a:ext cx="6400800" cy="471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b="1" dirty="0" err="1" smtClean="0">
                <a:solidFill>
                  <a:schemeClr val="tx1"/>
                </a:solidFill>
                <a:latin typeface="서울한강 장체M" pitchFamily="18" charset="-127"/>
                <a:ea typeface="서울한강 장체M" pitchFamily="18" charset="-127"/>
              </a:rPr>
              <a:t>블로그</a:t>
            </a:r>
            <a:r>
              <a:rPr lang="ko-KR" altLang="en-US" sz="2000" b="1" dirty="0" smtClean="0">
                <a:solidFill>
                  <a:schemeClr val="tx1"/>
                </a:solidFill>
                <a:latin typeface="서울한강 장체M" pitchFamily="18" charset="-127"/>
                <a:ea typeface="서울한강 장체M" pitchFamily="18" charset="-127"/>
              </a:rPr>
              <a:t>  </a:t>
            </a:r>
            <a:r>
              <a:rPr lang="en-US" altLang="ko-KR" sz="2000" b="1" dirty="0" smtClean="0">
                <a:solidFill>
                  <a:schemeClr val="tx1"/>
                </a:solidFill>
                <a:latin typeface="서울한강 장체M" pitchFamily="18" charset="-127"/>
                <a:ea typeface="서울한강 장체M" pitchFamily="18" charset="-127"/>
              </a:rPr>
              <a:t>-  http</a:t>
            </a:r>
            <a:r>
              <a:rPr lang="en-US" altLang="ko-KR" sz="2000" b="1" dirty="0">
                <a:solidFill>
                  <a:schemeClr val="tx1"/>
                </a:solidFill>
                <a:latin typeface="서울한강 장체M" pitchFamily="18" charset="-127"/>
                <a:ea typeface="서울한강 장체M" pitchFamily="18" charset="-127"/>
              </a:rPr>
              <a:t>://</a:t>
            </a:r>
            <a:r>
              <a:rPr lang="en-US" altLang="ko-KR" sz="2000" b="1" dirty="0" smtClean="0">
                <a:solidFill>
                  <a:schemeClr val="tx1"/>
                </a:solidFill>
                <a:latin typeface="서울한강 장체M" pitchFamily="18" charset="-127"/>
                <a:ea typeface="서울한강 장체M" pitchFamily="18" charset="-127"/>
              </a:rPr>
              <a:t>yongdaekim.blogspot.kr</a:t>
            </a:r>
            <a:endParaRPr lang="ko-KR" altLang="en-US" sz="2000" b="1" dirty="0">
              <a:solidFill>
                <a:schemeClr val="tx1"/>
              </a:solidFill>
              <a:latin typeface="서울한강 장체M" pitchFamily="18" charset="-127"/>
              <a:ea typeface="서울한강 장체M" pitchFamily="18" charset="-127"/>
            </a:endParaRPr>
          </a:p>
        </p:txBody>
      </p:sp>
      <p:sp>
        <p:nvSpPr>
          <p:cNvPr id="12" name="부제목 2"/>
          <p:cNvSpPr txBox="1">
            <a:spLocks/>
          </p:cNvSpPr>
          <p:nvPr/>
        </p:nvSpPr>
        <p:spPr>
          <a:xfrm>
            <a:off x="1475656" y="5720556"/>
            <a:ext cx="6400800" cy="471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b="1" dirty="0" smtClean="0">
                <a:solidFill>
                  <a:schemeClr val="tx1"/>
                </a:solidFill>
                <a:latin typeface="서울한강 장체M" pitchFamily="18" charset="-127"/>
                <a:ea typeface="서울한강 장체M" pitchFamily="18" charset="-127"/>
              </a:rPr>
              <a:t>깃   </a:t>
            </a:r>
            <a:r>
              <a:rPr lang="ko-KR" altLang="en-US" sz="2000" b="1" dirty="0" err="1" smtClean="0">
                <a:solidFill>
                  <a:schemeClr val="tx1"/>
                </a:solidFill>
                <a:latin typeface="서울한강 장체M" pitchFamily="18" charset="-127"/>
                <a:ea typeface="서울한강 장체M" pitchFamily="18" charset="-127"/>
              </a:rPr>
              <a:t>헙</a:t>
            </a:r>
            <a:r>
              <a:rPr lang="ko-KR" altLang="en-US" sz="2000" b="1" dirty="0" smtClean="0">
                <a:solidFill>
                  <a:schemeClr val="tx1"/>
                </a:solidFill>
                <a:latin typeface="서울한강 장체M" pitchFamily="18" charset="-127"/>
                <a:ea typeface="서울한강 장체M" pitchFamily="18" charset="-127"/>
              </a:rPr>
              <a:t>  </a:t>
            </a:r>
            <a:r>
              <a:rPr lang="en-US" altLang="ko-KR" sz="2000" b="1" dirty="0" smtClean="0">
                <a:solidFill>
                  <a:schemeClr val="tx1"/>
                </a:solidFill>
                <a:latin typeface="서울한강 장체M" pitchFamily="18" charset="-127"/>
                <a:ea typeface="서울한강 장체M" pitchFamily="18" charset="-127"/>
              </a:rPr>
              <a:t>-  https</a:t>
            </a:r>
            <a:r>
              <a:rPr lang="en-US" altLang="ko-KR" sz="2000" b="1" dirty="0">
                <a:solidFill>
                  <a:schemeClr val="tx1"/>
                </a:solidFill>
                <a:latin typeface="서울한강 장체M" pitchFamily="18" charset="-127"/>
                <a:ea typeface="서울한강 장체M" pitchFamily="18" charset="-127"/>
              </a:rPr>
              <a:t>://github.com/Yongdae-Kim</a:t>
            </a:r>
            <a:endParaRPr lang="ko-KR" altLang="en-US" sz="2000" b="1" dirty="0">
              <a:solidFill>
                <a:schemeClr val="tx1"/>
              </a:solidFill>
              <a:latin typeface="서울한강 장체M" pitchFamily="18" charset="-127"/>
              <a:ea typeface="서울한강 장체M" pitchFamily="18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475656" y="5328122"/>
            <a:ext cx="6312262" cy="189310"/>
            <a:chOff x="2500298" y="4144282"/>
            <a:chExt cx="4214842" cy="73026"/>
          </a:xfrm>
        </p:grpSpPr>
        <p:cxnSp>
          <p:nvCxnSpPr>
            <p:cNvPr id="23" name="직선 연결선 22"/>
            <p:cNvCxnSpPr/>
            <p:nvPr/>
          </p:nvCxnSpPr>
          <p:spPr>
            <a:xfrm>
              <a:off x="2500298" y="4144282"/>
              <a:ext cx="4214842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2500298" y="4215720"/>
              <a:ext cx="4214842" cy="1588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/>
          <p:cNvGrpSpPr/>
          <p:nvPr/>
        </p:nvGrpSpPr>
        <p:grpSpPr>
          <a:xfrm>
            <a:off x="1475656" y="6179318"/>
            <a:ext cx="6312262" cy="189310"/>
            <a:chOff x="2500298" y="4144282"/>
            <a:chExt cx="4214842" cy="73026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2500298" y="4144282"/>
              <a:ext cx="4214842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2500298" y="4215720"/>
              <a:ext cx="4214842" cy="1588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부제목 2"/>
          <p:cNvSpPr txBox="1">
            <a:spLocks/>
          </p:cNvSpPr>
          <p:nvPr/>
        </p:nvSpPr>
        <p:spPr>
          <a:xfrm>
            <a:off x="1475656" y="3212976"/>
            <a:ext cx="6400800" cy="471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b="1" dirty="0" smtClean="0">
                <a:solidFill>
                  <a:schemeClr val="tx1"/>
                </a:solidFill>
                <a:latin typeface="서울한강 장체M" pitchFamily="18" charset="-127"/>
                <a:ea typeface="서울한강 장체M" pitchFamily="18" charset="-127"/>
              </a:rPr>
              <a:t>이   </a:t>
            </a:r>
            <a:r>
              <a:rPr lang="ko-KR" altLang="en-US" sz="2000" b="1" dirty="0" err="1" smtClean="0">
                <a:solidFill>
                  <a:schemeClr val="tx1"/>
                </a:solidFill>
                <a:latin typeface="서울한강 장체M" pitchFamily="18" charset="-127"/>
                <a:ea typeface="서울한강 장체M" pitchFamily="18" charset="-127"/>
              </a:rPr>
              <a:t>름</a:t>
            </a:r>
            <a:r>
              <a:rPr lang="ko-KR" altLang="en-US" sz="2000" b="1" dirty="0" smtClean="0">
                <a:solidFill>
                  <a:schemeClr val="tx1"/>
                </a:solidFill>
                <a:latin typeface="서울한강 장체M" pitchFamily="18" charset="-127"/>
                <a:ea typeface="서울한강 장체M" pitchFamily="18" charset="-127"/>
              </a:rPr>
              <a:t>  </a:t>
            </a:r>
            <a:r>
              <a:rPr lang="en-US" altLang="ko-KR" sz="2000" b="1" dirty="0" smtClean="0">
                <a:solidFill>
                  <a:schemeClr val="tx1"/>
                </a:solidFill>
                <a:latin typeface="서울한강 장체M" pitchFamily="18" charset="-127"/>
                <a:ea typeface="서울한강 장체M" pitchFamily="18" charset="-127"/>
              </a:rPr>
              <a:t>-  </a:t>
            </a:r>
            <a:r>
              <a:rPr lang="ko-KR" altLang="en-US" sz="2000" b="1" dirty="0" smtClean="0">
                <a:solidFill>
                  <a:schemeClr val="tx1"/>
                </a:solidFill>
                <a:latin typeface="서울한강 장체M" pitchFamily="18" charset="-127"/>
                <a:ea typeface="서울한강 장체M" pitchFamily="18" charset="-127"/>
              </a:rPr>
              <a:t>김용대</a:t>
            </a:r>
            <a:r>
              <a:rPr lang="en-US" altLang="ko-KR" sz="2000" b="1" dirty="0" smtClean="0">
                <a:solidFill>
                  <a:schemeClr val="tx1"/>
                </a:solidFill>
                <a:latin typeface="서울한강 장체M" pitchFamily="18" charset="-127"/>
                <a:ea typeface="서울한강 장체M" pitchFamily="18" charset="-127"/>
              </a:rPr>
              <a:t>(</a:t>
            </a:r>
            <a:r>
              <a:rPr lang="en-US" altLang="ko-KR" sz="2000" b="1" dirty="0" err="1" smtClean="0">
                <a:solidFill>
                  <a:schemeClr val="tx1"/>
                </a:solidFill>
                <a:latin typeface="서울한강 장체M" pitchFamily="18" charset="-127"/>
                <a:ea typeface="서울한강 장체M" pitchFamily="18" charset="-127"/>
              </a:rPr>
              <a:t>Scratchback</a:t>
            </a:r>
            <a:r>
              <a:rPr lang="en-US" altLang="ko-KR" sz="2000" b="1" dirty="0" smtClean="0">
                <a:solidFill>
                  <a:schemeClr val="tx1"/>
                </a:solidFill>
                <a:latin typeface="서울한강 장체M" pitchFamily="18" charset="-127"/>
                <a:ea typeface="서울한강 장체M" pitchFamily="18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latin typeface="서울한강 장체M" pitchFamily="18" charset="-127"/>
              <a:ea typeface="서울한강 장체M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467744" y="3659038"/>
            <a:ext cx="6312262" cy="189310"/>
            <a:chOff x="2500298" y="4144282"/>
            <a:chExt cx="4214842" cy="73026"/>
          </a:xfrm>
        </p:grpSpPr>
        <p:cxnSp>
          <p:nvCxnSpPr>
            <p:cNvPr id="20" name="직선 연결선 19"/>
            <p:cNvCxnSpPr/>
            <p:nvPr/>
          </p:nvCxnSpPr>
          <p:spPr>
            <a:xfrm>
              <a:off x="2500298" y="4144282"/>
              <a:ext cx="4214842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2500298" y="4215720"/>
              <a:ext cx="4214842" cy="1588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제목 1"/>
          <p:cNvSpPr txBox="1">
            <a:spLocks/>
          </p:cNvSpPr>
          <p:nvPr/>
        </p:nvSpPr>
        <p:spPr>
          <a:xfrm>
            <a:off x="827584" y="1829892"/>
            <a:ext cx="7772400" cy="590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b="1" i="1" dirty="0" smtClean="0">
                <a:solidFill>
                  <a:srgbClr val="0070C0"/>
                </a:solidFill>
                <a:latin typeface="서울한강 장체M" pitchFamily="18" charset="-127"/>
                <a:ea typeface="서울한강 장체M" pitchFamily="18" charset="-127"/>
              </a:rPr>
              <a:t>http://yongdae-kim.github.io/portfolio/from20to26</a:t>
            </a:r>
            <a:endParaRPr lang="ko-KR" altLang="en-US" sz="2200" b="1" i="1" dirty="0">
              <a:solidFill>
                <a:srgbClr val="0070C0"/>
              </a:solidFill>
              <a:latin typeface="서울한강 장체M" pitchFamily="18" charset="-127"/>
              <a:ea typeface="서울한강 장체M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rot="5400000">
            <a:off x="-2928966" y="3429000"/>
            <a:ext cx="6858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/>
          <p:cNvCxnSpPr/>
          <p:nvPr/>
        </p:nvCxnSpPr>
        <p:spPr>
          <a:xfrm>
            <a:off x="491471" y="692696"/>
            <a:ext cx="5143536" cy="1588"/>
          </a:xfrm>
          <a:prstGeom prst="straightConnector1">
            <a:avLst/>
          </a:prstGeom>
          <a:ln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3568" y="-27384"/>
            <a:ext cx="6617581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ea typeface="나눔고딕" pitchFamily="50" charset="-127"/>
              </a:rPr>
              <a:t>어디서</a:t>
            </a:r>
            <a:r>
              <a:rPr lang="en-US" altLang="ko-KR" sz="2800" dirty="0" smtClean="0">
                <a:ea typeface="나눔고딕" pitchFamily="50" charset="-127"/>
              </a:rPr>
              <a:t>Hair?(</a:t>
            </a:r>
            <a:r>
              <a:rPr lang="en-US" altLang="ko-KR" sz="2800" dirty="0" err="1" smtClean="0">
                <a:ea typeface="나눔고딕" pitchFamily="50" charset="-127"/>
              </a:rPr>
              <a:t>HairSalon</a:t>
            </a:r>
            <a:r>
              <a:rPr lang="en-US" altLang="ko-KR" sz="2800" dirty="0" smtClean="0">
                <a:ea typeface="나눔고딕" pitchFamily="50" charset="-127"/>
              </a:rPr>
              <a:t>) - </a:t>
            </a:r>
            <a:r>
              <a:rPr lang="ko-KR" altLang="en-US" sz="2800" dirty="0" smtClean="0">
                <a:ea typeface="나눔고딕" pitchFamily="50" charset="-127"/>
              </a:rPr>
              <a:t>현재 서비스 중</a:t>
            </a:r>
            <a:endParaRPr lang="en-US" altLang="ko-KR" sz="2800" dirty="0" smtClean="0">
              <a:ea typeface="나눔고딕" pitchFamily="50" charset="-127"/>
            </a:endParaRPr>
          </a:p>
          <a:p>
            <a:r>
              <a:rPr lang="en-US" altLang="ko-KR" sz="1500" i="1" dirty="0">
                <a:solidFill>
                  <a:srgbClr val="0070C0"/>
                </a:solidFill>
                <a:ea typeface="나눔고딕" pitchFamily="50" charset="-127"/>
              </a:rPr>
              <a:t>https://play.google.com/store/apps/details?id=kr.ac.jejunu.hackerton.bfi.hs</a:t>
            </a:r>
            <a:endParaRPr lang="en-US" altLang="ko-KR" sz="1500" i="1" dirty="0" smtClean="0">
              <a:solidFill>
                <a:srgbClr val="0070C0"/>
              </a:solidFill>
              <a:ea typeface="나눔고딕" pitchFamily="50" charset="-127"/>
            </a:endParaRPr>
          </a:p>
        </p:txBody>
      </p:sp>
      <p:sp>
        <p:nvSpPr>
          <p:cNvPr id="10" name="대각선 방향의 모서리가 잘린 사각형 9"/>
          <p:cNvSpPr/>
          <p:nvPr/>
        </p:nvSpPr>
        <p:spPr>
          <a:xfrm>
            <a:off x="755576" y="4077072"/>
            <a:ext cx="8136904" cy="2592288"/>
          </a:xfrm>
          <a:prstGeom prst="snip2Diag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</a:rPr>
              <a:t>설      </a:t>
            </a:r>
            <a:r>
              <a:rPr lang="ko-KR" altLang="en-US" b="1" dirty="0">
                <a:solidFill>
                  <a:schemeClr val="tx1"/>
                </a:solidFill>
              </a:rPr>
              <a:t>명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미용실 위치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가격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추천 </a:t>
            </a:r>
            <a:r>
              <a:rPr lang="ko-KR" altLang="en-US" dirty="0" smtClean="0">
                <a:solidFill>
                  <a:schemeClr val="tx1"/>
                </a:solidFill>
              </a:rPr>
              <a:t>헤어스타일을 제공하는 서비스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b="1" dirty="0" smtClean="0">
                <a:solidFill>
                  <a:schemeClr val="tx1"/>
                </a:solidFill>
              </a:rPr>
              <a:t>수행역할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 err="1" smtClean="0">
                <a:solidFill>
                  <a:schemeClr val="tx1"/>
                </a:solidFill>
              </a:rPr>
              <a:t>구글</a:t>
            </a:r>
            <a:r>
              <a:rPr lang="ko-KR" altLang="en-US" dirty="0" smtClean="0">
                <a:solidFill>
                  <a:schemeClr val="tx1"/>
                </a:solidFill>
              </a:rPr>
              <a:t> 검색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및 </a:t>
            </a:r>
            <a:r>
              <a:rPr lang="ko-KR" altLang="en-US" dirty="0" err="1" smtClean="0">
                <a:solidFill>
                  <a:schemeClr val="tx1"/>
                </a:solidFill>
              </a:rPr>
              <a:t>구글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맵</a:t>
            </a:r>
            <a:r>
              <a:rPr lang="ko-KR" altLang="en-US" dirty="0" smtClean="0">
                <a:solidFill>
                  <a:schemeClr val="tx1"/>
                </a:solidFill>
              </a:rPr>
              <a:t> 개발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r>
              <a:rPr lang="ko-KR" altLang="en-US" b="1" dirty="0" smtClean="0">
                <a:solidFill>
                  <a:schemeClr val="tx1"/>
                </a:solidFill>
              </a:rPr>
              <a:t>기      </a:t>
            </a:r>
            <a:r>
              <a:rPr lang="ko-KR" altLang="en-US" b="1" dirty="0">
                <a:solidFill>
                  <a:schemeClr val="tx1"/>
                </a:solidFill>
              </a:rPr>
              <a:t>간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dirty="0" smtClean="0">
                <a:solidFill>
                  <a:schemeClr val="tx1"/>
                </a:solidFill>
              </a:rPr>
              <a:t>2014.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07 </a:t>
            </a:r>
            <a:r>
              <a:rPr lang="en-US" altLang="ko-KR" dirty="0">
                <a:solidFill>
                  <a:schemeClr val="tx1"/>
                </a:solidFill>
              </a:rPr>
              <a:t>~ 2014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10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b="1" dirty="0" smtClean="0">
                <a:solidFill>
                  <a:schemeClr val="tx1"/>
                </a:solidFill>
              </a:rPr>
              <a:t>사용기술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 Android, </a:t>
            </a:r>
            <a:r>
              <a:rPr lang="en-US" altLang="ko-KR" dirty="0" smtClean="0">
                <a:solidFill>
                  <a:schemeClr val="tx1"/>
                </a:solidFill>
              </a:rPr>
              <a:t>Google Map API, Google Search API </a:t>
            </a:r>
            <a:r>
              <a:rPr lang="ko-KR" altLang="en-US" dirty="0">
                <a:solidFill>
                  <a:schemeClr val="tx1"/>
                </a:solidFill>
              </a:rPr>
              <a:t>등</a:t>
            </a:r>
          </a:p>
          <a:p>
            <a:r>
              <a:rPr lang="ko-KR" altLang="en-US" b="1" dirty="0">
                <a:solidFill>
                  <a:schemeClr val="tx1"/>
                </a:solidFill>
              </a:rPr>
              <a:t>팀      원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김수민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한경종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강예락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김아람</a:t>
            </a:r>
          </a:p>
          <a:p>
            <a:r>
              <a:rPr lang="ko-KR" altLang="en-US" b="1" dirty="0" err="1" smtClean="0">
                <a:solidFill>
                  <a:schemeClr val="tx1"/>
                </a:solidFill>
              </a:rPr>
              <a:t>느</a:t>
            </a:r>
            <a:r>
              <a:rPr lang="ko-KR" altLang="en-US" b="1" dirty="0" smtClean="0">
                <a:solidFill>
                  <a:schemeClr val="tx1"/>
                </a:solidFill>
              </a:rPr>
              <a:t> 낀  </a:t>
            </a:r>
            <a:r>
              <a:rPr lang="ko-KR" altLang="en-US" b="1" dirty="0">
                <a:solidFill>
                  <a:schemeClr val="tx1"/>
                </a:solidFill>
              </a:rPr>
              <a:t>점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</a:rPr>
              <a:t>사용자 입장에서 </a:t>
            </a:r>
            <a:r>
              <a:rPr lang="ko-KR" altLang="en-US" dirty="0">
                <a:solidFill>
                  <a:schemeClr val="tx1"/>
                </a:solidFill>
              </a:rPr>
              <a:t>생각하는 </a:t>
            </a:r>
            <a:r>
              <a:rPr lang="ko-KR" altLang="en-US" dirty="0" smtClean="0">
                <a:solidFill>
                  <a:schemeClr val="tx1"/>
                </a:solidFill>
              </a:rPr>
              <a:t>사고</a:t>
            </a:r>
            <a:r>
              <a:rPr lang="en-US" altLang="ko-KR" dirty="0" smtClean="0">
                <a:solidFill>
                  <a:schemeClr val="tx1"/>
                </a:solidFill>
              </a:rPr>
              <a:t>(UX&amp;UI) </a:t>
            </a:r>
            <a:r>
              <a:rPr lang="ko-KR" altLang="en-US" dirty="0" smtClean="0">
                <a:solidFill>
                  <a:schemeClr val="tx1"/>
                </a:solidFill>
              </a:rPr>
              <a:t>를 </a:t>
            </a:r>
            <a:r>
              <a:rPr lang="ko-KR" altLang="en-US" dirty="0">
                <a:solidFill>
                  <a:schemeClr val="tx1"/>
                </a:solidFill>
              </a:rPr>
              <a:t>갖게 됨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	</a:t>
            </a:r>
            <a:r>
              <a:rPr lang="ko-KR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많은 </a:t>
            </a:r>
            <a:r>
              <a:rPr lang="ko-KR" altLang="en-US" dirty="0">
                <a:solidFill>
                  <a:schemeClr val="tx1"/>
                </a:solidFill>
              </a:rPr>
              <a:t>데이터를 </a:t>
            </a:r>
            <a:r>
              <a:rPr lang="ko-KR" altLang="en-US" dirty="0" smtClean="0">
                <a:solidFill>
                  <a:schemeClr val="tx1"/>
                </a:solidFill>
              </a:rPr>
              <a:t>수집하는 일의 중요성을 느낄수 있었음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	 </a:t>
            </a:r>
            <a:r>
              <a:rPr lang="ko-KR" altLang="en-US" dirty="0" smtClean="0">
                <a:solidFill>
                  <a:schemeClr val="tx1"/>
                </a:solidFill>
              </a:rPr>
              <a:t>프로젝트 막바지에 들어가면서 발생하는</a:t>
            </a:r>
            <a:r>
              <a:rPr lang="ko-KR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팀원들 간의 갈등을 대화로써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 smtClean="0">
                <a:solidFill>
                  <a:schemeClr val="tx1"/>
                </a:solidFill>
              </a:rPr>
              <a:t> 원만하게 해결할 수 있었음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19" name="Picture 3" descr="C:\Users\Scratchback\Desktop\Directory\portfolio\포트폴리오 자료\14-2 HACKATHONE\B.F.I조 구동 스크린샷\KakaoTalk_20140925_1018003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656" y="996873"/>
            <a:ext cx="1823576" cy="291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C:\Users\Scratchback\Desktop\Directory\portfolio\포트폴리오 자료\14-2 HACKATHONE\B.F.I조 구동 스크린샷\KakaoTalk_20140925_10180167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980727"/>
            <a:ext cx="1823576" cy="291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C:\Users\Scratchback\Desktop\Directory\portfolio\포트폴리오 자료\14-2 HACKATHONE\B.F.I조 구동 스크린샷\KakaoTalk_20140925_10175788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980728"/>
            <a:ext cx="1823576" cy="291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7" descr="C:\Users\Scratchback\Desktop\Directory\portfolio\포트폴리오 자료\14-2 HACKATHONE\B.F.I조 구동 스크린샷\KakaoTalk_20140925_10175884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432" y="980727"/>
            <a:ext cx="1823576" cy="291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149093"/>
      </p:ext>
    </p:extLst>
  </p:cSld>
  <p:clrMapOvr>
    <a:masterClrMapping/>
  </p:clrMapOvr>
  <p:transition xmlns:p14="http://schemas.microsoft.com/office/powerpoint/2010/main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rot="5400000">
            <a:off x="-2928966" y="3429000"/>
            <a:ext cx="6858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/>
          <p:cNvCxnSpPr/>
          <p:nvPr/>
        </p:nvCxnSpPr>
        <p:spPr>
          <a:xfrm>
            <a:off x="491471" y="692696"/>
            <a:ext cx="5143536" cy="1588"/>
          </a:xfrm>
          <a:prstGeom prst="straightConnector1">
            <a:avLst/>
          </a:prstGeom>
          <a:ln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3568" y="116632"/>
            <a:ext cx="1199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ea typeface="나눔고딕" pitchFamily="50" charset="-127"/>
              </a:rPr>
              <a:t>수료증</a:t>
            </a:r>
            <a:endParaRPr lang="en-US" altLang="ko-KR" sz="2800" dirty="0" smtClean="0">
              <a:ea typeface="나눔고딕" pitchFamily="50" charset="-127"/>
            </a:endParaRPr>
          </a:p>
        </p:txBody>
      </p:sp>
      <p:pic>
        <p:nvPicPr>
          <p:cNvPr id="2050" name="Picture 2" descr="C:\Users\Scratchback\Desktop\Directory\portfolio\포트폴리오 자료\상장\스캔100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685" y="3905672"/>
            <a:ext cx="2087451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Scratchback\Desktop\Directory\portfolio\포트폴리오 자료\상장\스캔1001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997" y="3906466"/>
            <a:ext cx="2087451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Scratchback\Desktop\Directory\portfolio\포트폴리오 자료\상장\스캔100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3928542"/>
            <a:ext cx="2087451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Scratchback\Desktop\Directory\portfolio\포트폴리오 자료\상장\스캔100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73" y="908720"/>
            <a:ext cx="2087451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Scratchback\Desktop\Directory\portfolio\포트폴리오 자료\상장\스캔10008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685" y="908720"/>
            <a:ext cx="2087451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Scratchback\Desktop\Directory\portfolio\포트폴리오 자료\상장\스캔1000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997" y="908720"/>
            <a:ext cx="2087451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721308"/>
      </p:ext>
    </p:extLst>
  </p:cSld>
  <p:clrMapOvr>
    <a:masterClrMapping/>
  </p:clrMapOvr>
  <p:transition xmlns:p14="http://schemas.microsoft.com/office/powerpoint/2010/main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rot="5400000">
            <a:off x="-2928966" y="3429000"/>
            <a:ext cx="6858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/>
          <p:cNvCxnSpPr/>
          <p:nvPr/>
        </p:nvCxnSpPr>
        <p:spPr>
          <a:xfrm>
            <a:off x="491471" y="692696"/>
            <a:ext cx="5143536" cy="1588"/>
          </a:xfrm>
          <a:prstGeom prst="straightConnector1">
            <a:avLst/>
          </a:prstGeom>
          <a:ln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3568" y="116632"/>
            <a:ext cx="987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ea typeface="나눔고딕" pitchFamily="50" charset="-127"/>
              </a:rPr>
              <a:t>상 장</a:t>
            </a:r>
            <a:endParaRPr lang="en-US" altLang="ko-KR" sz="2800" dirty="0" smtClean="0">
              <a:ea typeface="나눔고딕" pitchFamily="50" charset="-127"/>
            </a:endParaRPr>
          </a:p>
        </p:txBody>
      </p:sp>
      <p:pic>
        <p:nvPicPr>
          <p:cNvPr id="1026" name="Picture 2" descr="C:\Users\Scratchback\Desktop\Directory\portfolio\포트폴리오 자료\상장\제주관광_공익앱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3540925"/>
            <a:ext cx="2304256" cy="325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cratchback\Desktop\Directory\portfolio\포트폴리오 자료\상장\공학_우수_싸이렌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846" y="620688"/>
            <a:ext cx="2115674" cy="299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Scratchback\Desktop\Directory\portfolio\포트폴리오 자료\상장\넷첼_은상_싸이렌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73" y="764704"/>
            <a:ext cx="2087451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Scratchback\Desktop\Directory\portfolio\포트폴리오 자료\상장\스캔1000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613648"/>
            <a:ext cx="2188773" cy="309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cratchback\Desktop\Directory\portfolio\포트폴리오 자료\상장\스캔10004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719" y="732613"/>
            <a:ext cx="2045942" cy="289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Scratchback\Desktop\Directory\portfolio\포트폴리오 자료\상장\스캔1001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180" y="3631264"/>
            <a:ext cx="2051644" cy="290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864229"/>
      </p:ext>
    </p:extLst>
  </p:cSld>
  <p:clrMapOvr>
    <a:masterClrMapping/>
  </p:clrMapOvr>
  <p:transition xmlns:p14="http://schemas.microsoft.com/office/powerpoint/2010/main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rot="5400000">
            <a:off x="-2928966" y="3429000"/>
            <a:ext cx="6858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759376" y="3429839"/>
            <a:ext cx="7989088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759376" y="3525295"/>
            <a:ext cx="7989088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/>
          <p:cNvSpPr txBox="1">
            <a:spLocks/>
          </p:cNvSpPr>
          <p:nvPr/>
        </p:nvSpPr>
        <p:spPr>
          <a:xfrm>
            <a:off x="467544" y="3284984"/>
            <a:ext cx="864476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3800" b="1" dirty="0">
              <a:latin typeface="서울한강 장체EB" pitchFamily="18" charset="-127"/>
              <a:ea typeface="서울한강 장체EB" pitchFamily="18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904056" y="2276872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latin typeface="서울한강 장체EB" pitchFamily="18" charset="-127"/>
                <a:ea typeface="서울한강 장체EB" pitchFamily="18" charset="-127"/>
                <a:sym typeface="Wingdings" pitchFamily="2" charset="2"/>
              </a:rPr>
              <a:t>P</a:t>
            </a:r>
            <a:r>
              <a:rPr lang="en-US" altLang="ko-KR" sz="4000" b="1" dirty="0" smtClean="0">
                <a:latin typeface="서울한강 장체EB" pitchFamily="18" charset="-127"/>
                <a:ea typeface="서울한강 장체EB" pitchFamily="18" charset="-127"/>
                <a:sym typeface="Wingdings" pitchFamily="2" charset="2"/>
              </a:rPr>
              <a:t>ress </a:t>
            </a:r>
            <a:r>
              <a:rPr lang="en-US" altLang="ko-KR" sz="4000" b="1" dirty="0">
                <a:latin typeface="서울한강 장체EB" pitchFamily="18" charset="-127"/>
                <a:ea typeface="서울한강 장체EB" pitchFamily="18" charset="-127"/>
                <a:sym typeface="Wingdings" pitchFamily="2" charset="2"/>
              </a:rPr>
              <a:t>any key to </a:t>
            </a:r>
            <a:r>
              <a:rPr lang="en-US" altLang="ko-KR" sz="4000" b="1" dirty="0" smtClean="0">
                <a:latin typeface="서울한강 장체EB" pitchFamily="18" charset="-127"/>
                <a:ea typeface="서울한강 장체EB" pitchFamily="18" charset="-127"/>
                <a:sym typeface="Wingdings" pitchFamily="2" charset="2"/>
              </a:rPr>
              <a:t>continue… </a:t>
            </a:r>
            <a:endParaRPr lang="ko-KR" altLang="en-US" sz="40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rot="5400000">
            <a:off x="-2928966" y="3429000"/>
            <a:ext cx="6858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/>
          <p:cNvCxnSpPr/>
          <p:nvPr/>
        </p:nvCxnSpPr>
        <p:spPr>
          <a:xfrm>
            <a:off x="491471" y="692696"/>
            <a:ext cx="5143536" cy="1588"/>
          </a:xfrm>
          <a:prstGeom prst="straightConnector1">
            <a:avLst/>
          </a:prstGeom>
          <a:ln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4647" y="-27384"/>
            <a:ext cx="5148682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ea typeface="나눔고딕" pitchFamily="50" charset="-127"/>
              </a:rPr>
              <a:t>연구실 홈페이지</a:t>
            </a:r>
            <a:r>
              <a:rPr lang="en-US" altLang="ko-KR" sz="2800" dirty="0" smtClean="0">
                <a:ea typeface="나눔고딕" pitchFamily="50" charset="-127"/>
              </a:rPr>
              <a:t>(</a:t>
            </a:r>
            <a:r>
              <a:rPr lang="en-US" altLang="ko-KR" sz="2800" dirty="0" err="1" smtClean="0">
                <a:ea typeface="나눔고딕" pitchFamily="50" charset="-127"/>
              </a:rPr>
              <a:t>SoftLabHome</a:t>
            </a:r>
            <a:r>
              <a:rPr lang="en-US" altLang="ko-KR" sz="2800" dirty="0" smtClean="0">
                <a:ea typeface="나눔고딕" pitchFamily="50" charset="-127"/>
              </a:rPr>
              <a:t>)</a:t>
            </a:r>
          </a:p>
          <a:p>
            <a:r>
              <a:rPr lang="en-US" altLang="ko-KR" sz="1500" i="1" dirty="0">
                <a:solidFill>
                  <a:srgbClr val="0070C0"/>
                </a:solidFill>
                <a:ea typeface="나눔고딕" pitchFamily="50" charset="-127"/>
              </a:rPr>
              <a:t>https://github.com/Yongdae-Kim/</a:t>
            </a:r>
            <a:r>
              <a:rPr lang="en-US" altLang="ko-KR" sz="1500" i="1" dirty="0" err="1" smtClean="0">
                <a:solidFill>
                  <a:srgbClr val="0070C0"/>
                </a:solidFill>
                <a:ea typeface="나눔고딕" pitchFamily="50" charset="-127"/>
              </a:rPr>
              <a:t>softlab_home</a:t>
            </a:r>
            <a:endParaRPr lang="en-US" altLang="ko-KR" sz="1500" i="1" dirty="0" smtClean="0">
              <a:solidFill>
                <a:srgbClr val="0070C0"/>
              </a:solidFill>
              <a:ea typeface="나눔고딕" pitchFamily="50" charset="-127"/>
            </a:endParaRPr>
          </a:p>
        </p:txBody>
      </p:sp>
      <p:sp>
        <p:nvSpPr>
          <p:cNvPr id="10" name="대각선 방향의 모서리가 잘린 사각형 9"/>
          <p:cNvSpPr/>
          <p:nvPr/>
        </p:nvSpPr>
        <p:spPr>
          <a:xfrm>
            <a:off x="755576" y="4077072"/>
            <a:ext cx="8136904" cy="2592288"/>
          </a:xfrm>
          <a:prstGeom prst="snip2Diag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b="1" dirty="0" smtClean="0">
                <a:solidFill>
                  <a:schemeClr val="tx1"/>
                </a:solidFill>
              </a:rPr>
              <a:t>설      명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</a:rPr>
              <a:t>교수님의 요구사항을 토대로 만든 </a:t>
            </a:r>
            <a:r>
              <a:rPr lang="en-US" altLang="ko-KR" dirty="0" smtClean="0">
                <a:solidFill>
                  <a:schemeClr val="tx1"/>
                </a:solidFill>
              </a:rPr>
              <a:t>Groovy &amp; Grails</a:t>
            </a:r>
            <a:r>
              <a:rPr lang="ko-KR" altLang="en-US" dirty="0" smtClean="0">
                <a:solidFill>
                  <a:schemeClr val="tx1"/>
                </a:solidFill>
              </a:rPr>
              <a:t> 기반의 연구실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 smtClean="0">
                <a:solidFill>
                  <a:schemeClr val="tx1"/>
                </a:solidFill>
              </a:rPr>
              <a:t> 홈페이지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각 과목별 레포트 게시판과</a:t>
            </a:r>
            <a:r>
              <a:rPr lang="ko-KR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자유게시판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</a:rPr>
              <a:t> 그리고 관리자용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 smtClean="0">
                <a:solidFill>
                  <a:schemeClr val="tx1"/>
                </a:solidFill>
              </a:rPr>
              <a:t> 페이지를 따로 구성하고 관리할 수 있도록 구현함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b="1" dirty="0" smtClean="0">
                <a:solidFill>
                  <a:schemeClr val="tx1"/>
                </a:solidFill>
              </a:rPr>
              <a:t>수행역할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</a:rPr>
              <a:t>전체 서비스 개발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사용자 요구 분석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r>
              <a:rPr lang="ko-KR" altLang="en-US" b="1" dirty="0" smtClean="0">
                <a:solidFill>
                  <a:schemeClr val="tx1"/>
                </a:solidFill>
              </a:rPr>
              <a:t>기      </a:t>
            </a:r>
            <a:r>
              <a:rPr lang="ko-KR" altLang="en-US" b="1" dirty="0">
                <a:solidFill>
                  <a:schemeClr val="tx1"/>
                </a:solidFill>
              </a:rPr>
              <a:t>간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dirty="0" smtClean="0">
                <a:solidFill>
                  <a:schemeClr val="tx1"/>
                </a:solidFill>
              </a:rPr>
              <a:t>2015. 0</a:t>
            </a:r>
            <a:r>
              <a:rPr lang="ko-KR" altLang="ko-KR" dirty="0" smtClean="0">
                <a:solidFill>
                  <a:schemeClr val="tx1"/>
                </a:solidFill>
              </a:rPr>
              <a:t>8</a:t>
            </a:r>
            <a:r>
              <a:rPr lang="ko-KR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~ </a:t>
            </a:r>
          </a:p>
          <a:p>
            <a:r>
              <a:rPr lang="ko-KR" altLang="en-US" b="1" dirty="0" smtClean="0">
                <a:solidFill>
                  <a:schemeClr val="tx1"/>
                </a:solidFill>
              </a:rPr>
              <a:t>사용기술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 Java</a:t>
            </a:r>
            <a:r>
              <a:rPr lang="en-US" altLang="ko-KR" dirty="0" smtClean="0">
                <a:solidFill>
                  <a:schemeClr val="tx1"/>
                </a:solidFill>
              </a:rPr>
              <a:t>, Groovy, Grails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en-US" altLang="ko-KR" dirty="0" err="1" smtClean="0">
                <a:solidFill>
                  <a:schemeClr val="tx1"/>
                </a:solidFill>
              </a:rPr>
              <a:t>Gradle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Hibernate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MySQL </a:t>
            </a:r>
            <a:r>
              <a:rPr lang="ko-KR" altLang="en-US" dirty="0" smtClean="0">
                <a:solidFill>
                  <a:schemeClr val="tx1"/>
                </a:solidFill>
              </a:rPr>
              <a:t>등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</a:p>
          <a:p>
            <a:r>
              <a:rPr lang="ko-KR" altLang="en-US" b="1" dirty="0" smtClean="0">
                <a:solidFill>
                  <a:schemeClr val="tx1"/>
                </a:solidFill>
              </a:rPr>
              <a:t>팀      </a:t>
            </a:r>
            <a:r>
              <a:rPr lang="ko-KR" altLang="en-US" b="1" dirty="0">
                <a:solidFill>
                  <a:schemeClr val="tx1"/>
                </a:solidFill>
              </a:rPr>
              <a:t>원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</a:rPr>
              <a:t>개인 프로젝트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b="1" dirty="0" smtClean="0">
                <a:solidFill>
                  <a:schemeClr val="tx1"/>
                </a:solidFill>
              </a:rPr>
              <a:t>느 낀  </a:t>
            </a:r>
            <a:r>
              <a:rPr lang="ko-KR" altLang="en-US" b="1" dirty="0">
                <a:solidFill>
                  <a:schemeClr val="tx1"/>
                </a:solidFill>
              </a:rPr>
              <a:t>점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: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Groovy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&amp; Grails </a:t>
            </a:r>
            <a:r>
              <a:rPr lang="ko-KR" altLang="en-US" dirty="0" smtClean="0">
                <a:solidFill>
                  <a:schemeClr val="tx1"/>
                </a:solidFill>
              </a:rPr>
              <a:t>를 통해 빠르게 서비스를 개발 할 수 있었으며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 smtClean="0">
                <a:solidFill>
                  <a:schemeClr val="tx1"/>
                </a:solidFill>
              </a:rPr>
              <a:t> 계속해서 변하는 요구사항을 수용할 수 있는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확장성을 배울 수 있었음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899592" y="908920"/>
            <a:ext cx="7848872" cy="3024136"/>
            <a:chOff x="323528" y="764704"/>
            <a:chExt cx="7992568" cy="3096144"/>
          </a:xfrm>
        </p:grpSpPr>
        <p:pic>
          <p:nvPicPr>
            <p:cNvPr id="12" name="Picture 11" descr="스크린샷 2015-09-10 오후 10.12.38.png"/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8" y="764704"/>
              <a:ext cx="2880000" cy="1800000"/>
            </a:xfrm>
            <a:prstGeom prst="rect">
              <a:avLst/>
            </a:prstGeom>
          </p:spPr>
        </p:pic>
        <p:pic>
          <p:nvPicPr>
            <p:cNvPr id="18" name="Picture 17" descr="스크린샷 2015-09-10 오후 10.12.50.png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8024" y="2060848"/>
              <a:ext cx="2880000" cy="1800000"/>
            </a:xfrm>
            <a:prstGeom prst="rect">
              <a:avLst/>
            </a:prstGeom>
          </p:spPr>
        </p:pic>
        <p:pic>
          <p:nvPicPr>
            <p:cNvPr id="19" name="Picture 18" descr="스크린샷 2015-09-10 오후 10.13.28.png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0232" y="764704"/>
              <a:ext cx="2880000" cy="1800000"/>
            </a:xfrm>
            <a:prstGeom prst="rect">
              <a:avLst/>
            </a:prstGeom>
          </p:spPr>
        </p:pic>
        <p:pic>
          <p:nvPicPr>
            <p:cNvPr id="20" name="Picture 19" descr="스크린샷 2015-09-10 오후 10.15.24.png"/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096" y="2060848"/>
              <a:ext cx="28800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2513276"/>
      </p:ext>
    </p:extLst>
  </p:cSld>
  <p:clrMapOvr>
    <a:masterClrMapping/>
  </p:clrMapOvr>
  <p:transition xmlns:p14="http://schemas.microsoft.com/office/powerpoint/2010/main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rot="5400000">
            <a:off x="-2928966" y="3429000"/>
            <a:ext cx="6858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/>
          <p:cNvCxnSpPr/>
          <p:nvPr/>
        </p:nvCxnSpPr>
        <p:spPr>
          <a:xfrm>
            <a:off x="491471" y="692696"/>
            <a:ext cx="5143536" cy="1588"/>
          </a:xfrm>
          <a:prstGeom prst="straightConnector1">
            <a:avLst/>
          </a:prstGeom>
          <a:ln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4647" y="-27384"/>
            <a:ext cx="5637825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ea typeface="나눔고딕" pitchFamily="50" charset="-127"/>
              </a:rPr>
              <a:t>쇼핑몰 프로젝트</a:t>
            </a:r>
            <a:r>
              <a:rPr lang="en-US" altLang="ko-KR" sz="2800" dirty="0" smtClean="0">
                <a:ea typeface="나눔고딕" pitchFamily="50" charset="-127"/>
              </a:rPr>
              <a:t>(</a:t>
            </a:r>
            <a:r>
              <a:rPr lang="en-US" altLang="ko-KR" sz="2800" dirty="0" err="1" smtClean="0">
                <a:ea typeface="나눔고딕" pitchFamily="50" charset="-127"/>
              </a:rPr>
              <a:t>OpenMarket</a:t>
            </a:r>
            <a:r>
              <a:rPr lang="en-US" altLang="ko-KR" sz="2800" dirty="0" smtClean="0">
                <a:ea typeface="나눔고딕" pitchFamily="50" charset="-127"/>
              </a:rPr>
              <a:t>)</a:t>
            </a:r>
          </a:p>
          <a:p>
            <a:r>
              <a:rPr lang="en-US" altLang="ko-KR" sz="1500" i="1" dirty="0">
                <a:solidFill>
                  <a:srgbClr val="0070C0"/>
                </a:solidFill>
                <a:ea typeface="나눔고딕" pitchFamily="50" charset="-127"/>
              </a:rPr>
              <a:t>https://github.com/Yongdae-Kim/ShoppingMallWebSiteProject</a:t>
            </a:r>
            <a:endParaRPr lang="en-US" altLang="ko-KR" sz="1500" i="1" dirty="0" smtClean="0">
              <a:solidFill>
                <a:srgbClr val="0070C0"/>
              </a:solidFill>
              <a:ea typeface="나눔고딕" pitchFamily="50" charset="-127"/>
            </a:endParaRPr>
          </a:p>
        </p:txBody>
      </p:sp>
      <p:sp>
        <p:nvSpPr>
          <p:cNvPr id="10" name="대각선 방향의 모서리가 잘린 사각형 9"/>
          <p:cNvSpPr/>
          <p:nvPr/>
        </p:nvSpPr>
        <p:spPr>
          <a:xfrm>
            <a:off x="755576" y="4077072"/>
            <a:ext cx="8136904" cy="2592288"/>
          </a:xfrm>
          <a:prstGeom prst="snip2Diag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b="1" dirty="0" smtClean="0">
                <a:solidFill>
                  <a:schemeClr val="tx1"/>
                </a:solidFill>
              </a:rPr>
              <a:t>설      명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다음 카카오 트랙 </a:t>
            </a:r>
            <a:r>
              <a:rPr lang="ko-KR" altLang="en-US" dirty="0" smtClean="0">
                <a:solidFill>
                  <a:schemeClr val="tx1"/>
                </a:solidFill>
              </a:rPr>
              <a:t>포탈사이트 개발론 수업을 들으면서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	 </a:t>
            </a:r>
            <a:r>
              <a:rPr lang="ko-KR" altLang="en-US" dirty="0" smtClean="0">
                <a:solidFill>
                  <a:schemeClr val="tx1"/>
                </a:solidFill>
              </a:rPr>
              <a:t>진행하였으며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Spring MVC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를 이용하여 만든 쇼핑몰 프로젝트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b="1" dirty="0" smtClean="0">
                <a:solidFill>
                  <a:schemeClr val="tx1"/>
                </a:solidFill>
              </a:rPr>
              <a:t>수행역할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</a:rPr>
              <a:t>전체 서비스 개발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사용자 요구 분석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r>
              <a:rPr lang="ko-KR" altLang="en-US" b="1" dirty="0" smtClean="0">
                <a:solidFill>
                  <a:schemeClr val="tx1"/>
                </a:solidFill>
              </a:rPr>
              <a:t>기      </a:t>
            </a:r>
            <a:r>
              <a:rPr lang="ko-KR" altLang="en-US" b="1" dirty="0">
                <a:solidFill>
                  <a:schemeClr val="tx1"/>
                </a:solidFill>
              </a:rPr>
              <a:t>간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dirty="0" smtClean="0">
                <a:solidFill>
                  <a:schemeClr val="tx1"/>
                </a:solidFill>
              </a:rPr>
              <a:t>2015. 05. 22 </a:t>
            </a:r>
            <a:r>
              <a:rPr lang="en-US" altLang="ko-KR" dirty="0">
                <a:solidFill>
                  <a:schemeClr val="tx1"/>
                </a:solidFill>
              </a:rPr>
              <a:t>~ </a:t>
            </a:r>
            <a:r>
              <a:rPr lang="en-US" altLang="ko-KR" dirty="0" smtClean="0">
                <a:solidFill>
                  <a:schemeClr val="tx1"/>
                </a:solidFill>
              </a:rPr>
              <a:t>2015. 06. 12 (3</a:t>
            </a:r>
            <a:r>
              <a:rPr lang="ko-KR" altLang="en-US" dirty="0" smtClean="0">
                <a:solidFill>
                  <a:schemeClr val="tx1"/>
                </a:solidFill>
              </a:rPr>
              <a:t>주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r>
              <a:rPr lang="ko-KR" altLang="en-US" b="1" dirty="0" smtClean="0">
                <a:solidFill>
                  <a:schemeClr val="tx1"/>
                </a:solidFill>
              </a:rPr>
              <a:t>사용기술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dirty="0" smtClean="0">
                <a:solidFill>
                  <a:schemeClr val="tx1"/>
                </a:solidFill>
              </a:rPr>
              <a:t>Java, Spring MVC, TDD, JSP, JavaScript, </a:t>
            </a:r>
            <a:r>
              <a:rPr lang="en-US" altLang="ko-KR" dirty="0" err="1" smtClean="0">
                <a:solidFill>
                  <a:schemeClr val="tx1"/>
                </a:solidFill>
              </a:rPr>
              <a:t>MyBatis</a:t>
            </a:r>
            <a:r>
              <a:rPr lang="en-US" altLang="ko-KR" dirty="0" smtClean="0">
                <a:solidFill>
                  <a:schemeClr val="tx1"/>
                </a:solidFill>
              </a:rPr>
              <a:t>, MySQL </a:t>
            </a:r>
            <a:r>
              <a:rPr lang="ko-KR" altLang="en-US" dirty="0" smtClean="0">
                <a:solidFill>
                  <a:schemeClr val="tx1"/>
                </a:solidFill>
              </a:rPr>
              <a:t>등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</a:p>
          <a:p>
            <a:r>
              <a:rPr lang="ko-KR" altLang="en-US" b="1" dirty="0" smtClean="0">
                <a:solidFill>
                  <a:schemeClr val="tx1"/>
                </a:solidFill>
              </a:rPr>
              <a:t>팀      </a:t>
            </a:r>
            <a:r>
              <a:rPr lang="ko-KR" altLang="en-US" b="1" dirty="0">
                <a:solidFill>
                  <a:schemeClr val="tx1"/>
                </a:solidFill>
              </a:rPr>
              <a:t>원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</a:rPr>
              <a:t>개인 프로젝트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b="1" dirty="0" err="1" smtClean="0">
                <a:solidFill>
                  <a:schemeClr val="tx1"/>
                </a:solidFill>
              </a:rPr>
              <a:t>느</a:t>
            </a:r>
            <a:r>
              <a:rPr lang="ko-KR" altLang="en-US" b="1" dirty="0" smtClean="0">
                <a:solidFill>
                  <a:schemeClr val="tx1"/>
                </a:solidFill>
              </a:rPr>
              <a:t> 낀  </a:t>
            </a:r>
            <a:r>
              <a:rPr lang="ko-KR" altLang="en-US" b="1" dirty="0">
                <a:solidFill>
                  <a:schemeClr val="tx1"/>
                </a:solidFill>
              </a:rPr>
              <a:t>점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</a:rPr>
              <a:t>스프링에 대한 보다 깊은 이해를 할 수 있었으며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	 </a:t>
            </a:r>
            <a:r>
              <a:rPr lang="ko-KR" altLang="en-US" dirty="0" smtClean="0">
                <a:solidFill>
                  <a:schemeClr val="tx1"/>
                </a:solidFill>
              </a:rPr>
              <a:t>회원과 상품관리 기능을 구현하면서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ORM </a:t>
            </a:r>
            <a:r>
              <a:rPr lang="ko-KR" altLang="en-US" dirty="0" smtClean="0">
                <a:solidFill>
                  <a:schemeClr val="tx1"/>
                </a:solidFill>
              </a:rPr>
              <a:t>을 배울 수 있었고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사용자 선택의 다양한 경우의 수를 고민 할 수 있었음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899592" y="849380"/>
            <a:ext cx="7992888" cy="3083676"/>
            <a:chOff x="-396552" y="260648"/>
            <a:chExt cx="11521280" cy="8287352"/>
          </a:xfrm>
        </p:grpSpPr>
        <p:pic>
          <p:nvPicPr>
            <p:cNvPr id="14" name="Picture 5" descr="C:\Users\Scratchback\Desktop\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6552" y="260648"/>
              <a:ext cx="3811879" cy="6352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C:\Users\Scratchback\Desktop\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2334" y="2871258"/>
              <a:ext cx="3816424" cy="567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C:\Users\Scratchback\Desktop\3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009" y="273677"/>
              <a:ext cx="3793992" cy="6339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3" descr="C:\Users\Scratchback\Desktop\4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8304" y="2871258"/>
              <a:ext cx="3816424" cy="5652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73380582"/>
      </p:ext>
    </p:extLst>
  </p:cSld>
  <p:clrMapOvr>
    <a:masterClrMapping/>
  </p:clrMapOvr>
  <p:transition xmlns:p14="http://schemas.microsoft.com/office/powerpoint/2010/main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rot="5400000">
            <a:off x="-2928966" y="3429000"/>
            <a:ext cx="6858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/>
          <p:cNvCxnSpPr/>
          <p:nvPr/>
        </p:nvCxnSpPr>
        <p:spPr>
          <a:xfrm>
            <a:off x="491471" y="692696"/>
            <a:ext cx="5143536" cy="1588"/>
          </a:xfrm>
          <a:prstGeom prst="straightConnector1">
            <a:avLst/>
          </a:prstGeom>
          <a:ln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4647" y="-27384"/>
            <a:ext cx="6491649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ea typeface="나눔고딕" pitchFamily="50" charset="-127"/>
              </a:rPr>
              <a:t>제주대 꿀 팁 </a:t>
            </a:r>
            <a:r>
              <a:rPr lang="en-US" altLang="ko-KR" sz="2800" dirty="0" smtClean="0">
                <a:ea typeface="나눔고딕" pitchFamily="50" charset="-127"/>
              </a:rPr>
              <a:t>– </a:t>
            </a:r>
            <a:r>
              <a:rPr lang="ko-KR" altLang="en-US" sz="2800" dirty="0" smtClean="0">
                <a:ea typeface="나눔고딕" pitchFamily="50" charset="-127"/>
              </a:rPr>
              <a:t>현재 서비스 중</a:t>
            </a:r>
            <a:endParaRPr lang="en-US" altLang="ko-KR" sz="2800" dirty="0" smtClean="0">
              <a:ea typeface="나눔고딕" pitchFamily="50" charset="-127"/>
            </a:endParaRPr>
          </a:p>
          <a:p>
            <a:r>
              <a:rPr lang="en-US" altLang="ko-KR" sz="1500" i="1" dirty="0">
                <a:solidFill>
                  <a:srgbClr val="0070C0"/>
                </a:solidFill>
                <a:ea typeface="나눔고딕" pitchFamily="50" charset="-127"/>
              </a:rPr>
              <a:t>https://play.google.com/store/apps/details?id=kr.ac.jejunu.softlab.activity</a:t>
            </a:r>
            <a:endParaRPr lang="en-US" altLang="ko-KR" sz="1500" i="1" dirty="0" smtClean="0">
              <a:solidFill>
                <a:srgbClr val="0070C0"/>
              </a:solidFill>
              <a:ea typeface="나눔고딕" pitchFamily="50" charset="-127"/>
            </a:endParaRPr>
          </a:p>
        </p:txBody>
      </p:sp>
      <p:sp>
        <p:nvSpPr>
          <p:cNvPr id="10" name="대각선 방향의 모서리가 잘린 사각형 9"/>
          <p:cNvSpPr/>
          <p:nvPr/>
        </p:nvSpPr>
        <p:spPr>
          <a:xfrm>
            <a:off x="755576" y="4077072"/>
            <a:ext cx="8136904" cy="2592288"/>
          </a:xfrm>
          <a:prstGeom prst="snip2Diag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b="1" dirty="0" smtClean="0">
                <a:solidFill>
                  <a:schemeClr val="tx1"/>
                </a:solidFill>
              </a:rPr>
              <a:t>설      </a:t>
            </a:r>
            <a:r>
              <a:rPr lang="ko-KR" altLang="en-US" b="1" dirty="0">
                <a:solidFill>
                  <a:schemeClr val="tx1"/>
                </a:solidFill>
              </a:rPr>
              <a:t>명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</a:rPr>
              <a:t>제주대학생을 위한 학교내의 버스시간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</a:rPr>
              <a:t>제대알림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도서관 좌석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 smtClean="0">
                <a:solidFill>
                  <a:schemeClr val="tx1"/>
                </a:solidFill>
              </a:rPr>
              <a:t> 음식점 등의 정보를 제공하는 서비스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	 </a:t>
            </a:r>
            <a:r>
              <a:rPr lang="ko-KR" altLang="en-US" dirty="0" smtClean="0">
                <a:solidFill>
                  <a:schemeClr val="tx1"/>
                </a:solidFill>
              </a:rPr>
              <a:t>현재 제주대 학생 1</a:t>
            </a:r>
            <a:r>
              <a:rPr lang="en-US" altLang="ko-KR" dirty="0" smtClean="0">
                <a:solidFill>
                  <a:schemeClr val="tx1"/>
                </a:solidFill>
              </a:rPr>
              <a:t>/3(</a:t>
            </a:r>
            <a:r>
              <a:rPr lang="ko-KR" altLang="en-US" dirty="0" smtClean="0">
                <a:solidFill>
                  <a:schemeClr val="tx1"/>
                </a:solidFill>
              </a:rPr>
              <a:t>약 </a:t>
            </a:r>
            <a:r>
              <a:rPr lang="ko-KR" altLang="ko-KR" dirty="0" smtClean="0">
                <a:solidFill>
                  <a:schemeClr val="tx1"/>
                </a:solidFill>
              </a:rPr>
              <a:t>4</a:t>
            </a:r>
            <a:r>
              <a:rPr lang="en-US" altLang="ko-KR" dirty="0" smtClean="0">
                <a:solidFill>
                  <a:schemeClr val="tx1"/>
                </a:solidFill>
              </a:rPr>
              <a:t>000</a:t>
            </a:r>
            <a:r>
              <a:rPr lang="ko-KR" altLang="en-US" dirty="0" smtClean="0">
                <a:solidFill>
                  <a:schemeClr val="tx1"/>
                </a:solidFill>
              </a:rPr>
              <a:t>명 이상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r>
              <a:rPr lang="ko-KR" altLang="en-US" dirty="0" smtClean="0">
                <a:solidFill>
                  <a:schemeClr val="tx1"/>
                </a:solidFill>
              </a:rPr>
              <a:t>의 사용자가 사용하고 있음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b="1" dirty="0" smtClean="0">
                <a:solidFill>
                  <a:schemeClr val="tx1"/>
                </a:solidFill>
              </a:rPr>
              <a:t>수행역할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</a:rPr>
              <a:t>전체 서비스 개발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사용자 요구 분석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자료수집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r>
              <a:rPr lang="ko-KR" altLang="en-US" b="1" dirty="0" smtClean="0">
                <a:solidFill>
                  <a:schemeClr val="tx1"/>
                </a:solidFill>
              </a:rPr>
              <a:t>기      </a:t>
            </a:r>
            <a:r>
              <a:rPr lang="ko-KR" altLang="en-US" b="1" dirty="0">
                <a:solidFill>
                  <a:schemeClr val="tx1"/>
                </a:solidFill>
              </a:rPr>
              <a:t>간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dirty="0" smtClean="0">
                <a:solidFill>
                  <a:schemeClr val="tx1"/>
                </a:solidFill>
              </a:rPr>
              <a:t>2014.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07 </a:t>
            </a:r>
            <a:r>
              <a:rPr lang="en-US" altLang="ko-KR" dirty="0">
                <a:solidFill>
                  <a:schemeClr val="tx1"/>
                </a:solidFill>
              </a:rPr>
              <a:t>~ </a:t>
            </a:r>
            <a:r>
              <a:rPr lang="ko-KR" altLang="en-US" dirty="0" smtClean="0">
                <a:solidFill>
                  <a:schemeClr val="tx1"/>
                </a:solidFill>
              </a:rPr>
              <a:t>현재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b="1" dirty="0" smtClean="0">
                <a:solidFill>
                  <a:schemeClr val="tx1"/>
                </a:solidFill>
              </a:rPr>
              <a:t>사용기술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dirty="0" smtClean="0">
                <a:solidFill>
                  <a:schemeClr val="tx1"/>
                </a:solidFill>
              </a:rPr>
              <a:t>Android, Spring MVC, JSP, JavaScript, Hibernate, MySQL </a:t>
            </a:r>
            <a:r>
              <a:rPr lang="ko-KR" altLang="en-US" dirty="0" smtClean="0">
                <a:solidFill>
                  <a:schemeClr val="tx1"/>
                </a:solidFill>
              </a:rPr>
              <a:t>등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</a:p>
          <a:p>
            <a:r>
              <a:rPr lang="ko-KR" altLang="en-US" b="1" dirty="0" smtClean="0">
                <a:solidFill>
                  <a:schemeClr val="tx1"/>
                </a:solidFill>
              </a:rPr>
              <a:t>팀      </a:t>
            </a:r>
            <a:r>
              <a:rPr lang="ko-KR" altLang="en-US" b="1" dirty="0">
                <a:solidFill>
                  <a:schemeClr val="tx1"/>
                </a:solidFill>
              </a:rPr>
              <a:t>원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</a:rPr>
              <a:t>개인 프로젝트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b="1" dirty="0" err="1" smtClean="0">
                <a:solidFill>
                  <a:schemeClr val="tx1"/>
                </a:solidFill>
              </a:rPr>
              <a:t>느</a:t>
            </a:r>
            <a:r>
              <a:rPr lang="ko-KR" altLang="en-US" b="1" dirty="0" smtClean="0">
                <a:solidFill>
                  <a:schemeClr val="tx1"/>
                </a:solidFill>
              </a:rPr>
              <a:t> 낀  </a:t>
            </a:r>
            <a:r>
              <a:rPr lang="ko-KR" altLang="en-US" b="1" dirty="0">
                <a:solidFill>
                  <a:schemeClr val="tx1"/>
                </a:solidFill>
              </a:rPr>
              <a:t>점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</a:rPr>
              <a:t>사용자들의 피드백을 받으면서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업데이트를 계속 하였으며</a:t>
            </a:r>
            <a:r>
              <a:rPr lang="ko-KR" altLang="ko-KR" dirty="0" smtClean="0">
                <a:solidFill>
                  <a:schemeClr val="tx1"/>
                </a:solidFill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 smtClean="0">
                <a:solidFill>
                  <a:schemeClr val="tx1"/>
                </a:solidFill>
              </a:rPr>
              <a:t> 실제로 서비스를 하면서 직면하는 문제점들을 파악하고 해결할 수 있었음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C:\Users\Scratchback\Desktop\새 폴더\사본 -KakaoTalk_20150603_2103578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47" y="830081"/>
            <a:ext cx="1639887" cy="280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744647" y="764704"/>
            <a:ext cx="8147833" cy="3177118"/>
            <a:chOff x="744647" y="764704"/>
            <a:chExt cx="8147833" cy="3177118"/>
          </a:xfrm>
        </p:grpSpPr>
        <p:pic>
          <p:nvPicPr>
            <p:cNvPr id="1027" name="Picture 3" descr="C:\Users\Scratchback\Desktop\새 폴더\사본 -KakaoTalk_20150603_210357865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647" y="823731"/>
              <a:ext cx="1714976" cy="3070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Users\Scratchback\Desktop\새 폴더\사본 -KakaoTalk_20150603_210357843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9005" y="830064"/>
              <a:ext cx="1726971" cy="3077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C:\Users\Scratchback\Desktop\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2552" y="764704"/>
              <a:ext cx="2489928" cy="1509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:\Users\Scratchback\Desktop\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1128" y="2411777"/>
              <a:ext cx="2520280" cy="1530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C:\Users\Scratchback\Desktop\새 폴더\사본 -KakaoTalk_20150603_210356745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4438" y="830081"/>
              <a:ext cx="1794954" cy="3063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01315292"/>
      </p:ext>
    </p:extLst>
  </p:cSld>
  <p:clrMapOvr>
    <a:masterClrMapping/>
  </p:clrMapOvr>
  <p:transition xmlns:p14="http://schemas.microsoft.com/office/powerpoint/2010/main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rot="5400000">
            <a:off x="-2928966" y="3429000"/>
            <a:ext cx="6858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/>
          <p:cNvCxnSpPr/>
          <p:nvPr/>
        </p:nvCxnSpPr>
        <p:spPr>
          <a:xfrm>
            <a:off x="491471" y="692696"/>
            <a:ext cx="5143536" cy="1588"/>
          </a:xfrm>
          <a:prstGeom prst="straightConnector1">
            <a:avLst/>
          </a:prstGeom>
          <a:ln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35857" y="-27384"/>
            <a:ext cx="6140399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 smtClean="0">
                <a:ea typeface="나눔고딕" pitchFamily="50" charset="-127"/>
              </a:rPr>
              <a:t>NextBook</a:t>
            </a:r>
            <a:r>
              <a:rPr lang="en-US" altLang="ko-KR" sz="2800" dirty="0" smtClean="0">
                <a:ea typeface="나눔고딕" pitchFamily="50" charset="-127"/>
              </a:rPr>
              <a:t>(</a:t>
            </a:r>
            <a:r>
              <a:rPr lang="ko-KR" altLang="en-US" sz="2800" dirty="0" err="1" smtClean="0">
                <a:ea typeface="나눔고딕" pitchFamily="50" charset="-127"/>
              </a:rPr>
              <a:t>다음책은</a:t>
            </a:r>
            <a:r>
              <a:rPr lang="en-US" altLang="ko-KR" sz="2800" dirty="0" smtClean="0">
                <a:ea typeface="나눔고딕" pitchFamily="50" charset="-127"/>
              </a:rPr>
              <a:t>?)</a:t>
            </a:r>
          </a:p>
          <a:p>
            <a:r>
              <a:rPr lang="en-US" altLang="ko-KR" sz="1500" i="1" dirty="0">
                <a:solidFill>
                  <a:srgbClr val="0070C0"/>
                </a:solidFill>
                <a:ea typeface="나눔고딕" pitchFamily="50" charset="-127"/>
              </a:rPr>
              <a:t>https://github.com/Yongdae-Kim/Daumkakaotrack-NextBook-Project</a:t>
            </a:r>
            <a:endParaRPr lang="en-US" altLang="ko-KR" sz="1500" i="1" dirty="0" smtClean="0">
              <a:solidFill>
                <a:srgbClr val="0070C0"/>
              </a:solidFill>
              <a:ea typeface="나눔고딕" pitchFamily="50" charset="-127"/>
            </a:endParaRPr>
          </a:p>
        </p:txBody>
      </p:sp>
      <p:sp>
        <p:nvSpPr>
          <p:cNvPr id="10" name="대각선 방향의 모서리가 잘린 사각형 9"/>
          <p:cNvSpPr/>
          <p:nvPr/>
        </p:nvSpPr>
        <p:spPr>
          <a:xfrm>
            <a:off x="755576" y="4077072"/>
            <a:ext cx="8136904" cy="2592288"/>
          </a:xfrm>
          <a:prstGeom prst="snip2Diag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b="1" dirty="0" smtClean="0">
                <a:solidFill>
                  <a:schemeClr val="tx1"/>
                </a:solidFill>
              </a:rPr>
              <a:t>설      </a:t>
            </a:r>
            <a:r>
              <a:rPr lang="ko-KR" altLang="en-US" b="1" dirty="0">
                <a:solidFill>
                  <a:schemeClr val="tx1"/>
                </a:solidFill>
              </a:rPr>
              <a:t>명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</a:rPr>
              <a:t>다음 카카오 현장실습을 하면서 진행했던 개인 맞춤형 책 추천 웹 서비스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b="1" dirty="0" smtClean="0">
                <a:solidFill>
                  <a:schemeClr val="tx1"/>
                </a:solidFill>
              </a:rPr>
              <a:t>수행역할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</a:rPr>
              <a:t>로그인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회원관리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데이터베이스 연동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r>
              <a:rPr lang="ko-KR" altLang="en-US" b="1" dirty="0" smtClean="0">
                <a:solidFill>
                  <a:schemeClr val="tx1"/>
                </a:solidFill>
              </a:rPr>
              <a:t>기      </a:t>
            </a:r>
            <a:r>
              <a:rPr lang="ko-KR" altLang="en-US" b="1" dirty="0">
                <a:solidFill>
                  <a:schemeClr val="tx1"/>
                </a:solidFill>
              </a:rPr>
              <a:t>간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dirty="0" smtClean="0">
                <a:solidFill>
                  <a:schemeClr val="tx1"/>
                </a:solidFill>
              </a:rPr>
              <a:t>2015. 01 </a:t>
            </a:r>
            <a:r>
              <a:rPr lang="en-US" altLang="ko-KR" dirty="0">
                <a:solidFill>
                  <a:schemeClr val="tx1"/>
                </a:solidFill>
              </a:rPr>
              <a:t>~ </a:t>
            </a:r>
            <a:r>
              <a:rPr lang="en-US" altLang="ko-KR" dirty="0" smtClean="0">
                <a:solidFill>
                  <a:schemeClr val="tx1"/>
                </a:solidFill>
              </a:rPr>
              <a:t>2015. 02 (1</a:t>
            </a:r>
            <a:r>
              <a:rPr lang="ko-KR" altLang="en-US" dirty="0" smtClean="0">
                <a:solidFill>
                  <a:schemeClr val="tx1"/>
                </a:solidFill>
              </a:rPr>
              <a:t>개</a:t>
            </a:r>
            <a:r>
              <a:rPr lang="ko-KR" altLang="en-US" dirty="0">
                <a:solidFill>
                  <a:schemeClr val="tx1"/>
                </a:solidFill>
              </a:rPr>
              <a:t>월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r>
              <a:rPr lang="ko-KR" altLang="en-US" b="1" dirty="0" smtClean="0">
                <a:solidFill>
                  <a:schemeClr val="tx1"/>
                </a:solidFill>
              </a:rPr>
              <a:t>사용기술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dirty="0" smtClean="0">
                <a:solidFill>
                  <a:schemeClr val="tx1"/>
                </a:solidFill>
              </a:rPr>
              <a:t>Java, Spring MVC, </a:t>
            </a:r>
            <a:r>
              <a:rPr lang="en-US" altLang="ko-KR" dirty="0" smtClean="0">
                <a:solidFill>
                  <a:schemeClr val="tx1"/>
                </a:solidFill>
              </a:rPr>
              <a:t>Maven, </a:t>
            </a:r>
            <a:r>
              <a:rPr lang="en-US" altLang="ko-KR" dirty="0" smtClean="0">
                <a:solidFill>
                  <a:schemeClr val="tx1"/>
                </a:solidFill>
              </a:rPr>
              <a:t>JSP, </a:t>
            </a:r>
            <a:r>
              <a:rPr lang="en-US" altLang="ko-KR" dirty="0" err="1" smtClean="0">
                <a:solidFill>
                  <a:schemeClr val="tx1"/>
                </a:solidFill>
              </a:rPr>
              <a:t>MyBatis</a:t>
            </a:r>
            <a:r>
              <a:rPr lang="en-US" altLang="ko-KR" dirty="0" smtClean="0">
                <a:solidFill>
                  <a:schemeClr val="tx1"/>
                </a:solidFill>
              </a:rPr>
              <a:t>, MySQL </a:t>
            </a:r>
            <a:r>
              <a:rPr lang="ko-KR" altLang="en-US" dirty="0">
                <a:solidFill>
                  <a:schemeClr val="tx1"/>
                </a:solidFill>
              </a:rPr>
              <a:t>등</a:t>
            </a:r>
            <a:r>
              <a:rPr lang="en-US" altLang="ko-KR" dirty="0" smtClean="0">
                <a:solidFill>
                  <a:schemeClr val="tx1"/>
                </a:solidFill>
              </a:rPr>
              <a:t>    </a:t>
            </a:r>
          </a:p>
          <a:p>
            <a:r>
              <a:rPr lang="ko-KR" altLang="en-US" b="1" dirty="0" smtClean="0">
                <a:solidFill>
                  <a:schemeClr val="tx1"/>
                </a:solidFill>
              </a:rPr>
              <a:t>팀      </a:t>
            </a:r>
            <a:r>
              <a:rPr lang="ko-KR" altLang="en-US" b="1" dirty="0">
                <a:solidFill>
                  <a:schemeClr val="tx1"/>
                </a:solidFill>
              </a:rPr>
              <a:t>원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</a:rPr>
              <a:t>김선오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권영환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b="1" dirty="0" err="1" smtClean="0">
                <a:solidFill>
                  <a:schemeClr val="tx1"/>
                </a:solidFill>
              </a:rPr>
              <a:t>느</a:t>
            </a:r>
            <a:r>
              <a:rPr lang="ko-KR" altLang="en-US" b="1" dirty="0" smtClean="0">
                <a:solidFill>
                  <a:schemeClr val="tx1"/>
                </a:solidFill>
              </a:rPr>
              <a:t> 낀  점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dirty="0" smtClean="0">
                <a:solidFill>
                  <a:schemeClr val="tx1"/>
                </a:solidFill>
              </a:rPr>
              <a:t>Spring MVC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JSP </a:t>
            </a:r>
            <a:r>
              <a:rPr lang="ko-KR" altLang="en-US" dirty="0" smtClean="0">
                <a:solidFill>
                  <a:schemeClr val="tx1"/>
                </a:solidFill>
              </a:rPr>
              <a:t>등</a:t>
            </a:r>
            <a:r>
              <a:rPr lang="ko-KR" altLang="en-US" dirty="0">
                <a:solidFill>
                  <a:schemeClr val="tx1"/>
                </a:solidFill>
              </a:rPr>
              <a:t>을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처음 접해 많은 어려움이 </a:t>
            </a:r>
            <a:r>
              <a:rPr lang="ko-KR" altLang="en-US" dirty="0" smtClean="0">
                <a:solidFill>
                  <a:schemeClr val="tx1"/>
                </a:solidFill>
              </a:rPr>
              <a:t>있었음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검색과 멘토에게 도움을 받으면서 극복하였음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	 </a:t>
            </a:r>
            <a:r>
              <a:rPr lang="ko-KR" altLang="en-US" dirty="0" smtClean="0">
                <a:solidFill>
                  <a:schemeClr val="tx1"/>
                </a:solidFill>
              </a:rPr>
              <a:t>책을 추천해주는 기능을 완성하지 못한 점이 아쉬웠음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836712"/>
            <a:ext cx="3024336" cy="2141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526" y="1988840"/>
            <a:ext cx="2948730" cy="1958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438" y="824003"/>
            <a:ext cx="2937602" cy="1927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132856"/>
            <a:ext cx="2768217" cy="1807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7773586"/>
      </p:ext>
    </p:extLst>
  </p:cSld>
  <p:clrMapOvr>
    <a:masterClrMapping/>
  </p:clrMapOvr>
  <p:transition xmlns:p14="http://schemas.microsoft.com/office/powerpoint/2010/main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rot="5400000">
            <a:off x="-2928966" y="3429000"/>
            <a:ext cx="6858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/>
          <p:cNvCxnSpPr/>
          <p:nvPr/>
        </p:nvCxnSpPr>
        <p:spPr>
          <a:xfrm>
            <a:off x="491471" y="692696"/>
            <a:ext cx="5143536" cy="1588"/>
          </a:xfrm>
          <a:prstGeom prst="straightConnector1">
            <a:avLst/>
          </a:prstGeom>
          <a:ln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3568" y="116632"/>
            <a:ext cx="28055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ea typeface="나눔고딕" pitchFamily="50" charset="-127"/>
              </a:rPr>
              <a:t>소리 없는 사</a:t>
            </a:r>
            <a:r>
              <a:rPr lang="ko-KR" altLang="en-US" sz="2800" dirty="0" smtClean="0">
                <a:ea typeface="나눔고딕" pitchFamily="50" charset="-127"/>
              </a:rPr>
              <a:t>이렌</a:t>
            </a:r>
            <a:endParaRPr lang="en-US" altLang="ko-KR" sz="2800" dirty="0" smtClean="0">
              <a:ea typeface="나눔고딕" pitchFamily="50" charset="-127"/>
            </a:endParaRPr>
          </a:p>
        </p:txBody>
      </p:sp>
      <p:sp>
        <p:nvSpPr>
          <p:cNvPr id="10" name="대각선 방향의 모서리가 잘린 사각형 9"/>
          <p:cNvSpPr/>
          <p:nvPr/>
        </p:nvSpPr>
        <p:spPr>
          <a:xfrm>
            <a:off x="755576" y="4077072"/>
            <a:ext cx="8136904" cy="2592288"/>
          </a:xfrm>
          <a:prstGeom prst="snip2Diag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b="1" dirty="0" smtClean="0">
                <a:solidFill>
                  <a:schemeClr val="tx1"/>
                </a:solidFill>
              </a:rPr>
              <a:t>설      </a:t>
            </a:r>
            <a:r>
              <a:rPr lang="ko-KR" altLang="en-US" b="1" dirty="0">
                <a:solidFill>
                  <a:schemeClr val="tx1"/>
                </a:solidFill>
              </a:rPr>
              <a:t>명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응급차량의 </a:t>
            </a:r>
            <a:r>
              <a:rPr lang="ko-KR" altLang="en-US" dirty="0" smtClean="0">
                <a:solidFill>
                  <a:schemeClr val="tx1"/>
                </a:solidFill>
              </a:rPr>
              <a:t>출동경로에 </a:t>
            </a:r>
            <a:r>
              <a:rPr lang="ko-KR" altLang="en-US" dirty="0">
                <a:solidFill>
                  <a:schemeClr val="tx1"/>
                </a:solidFill>
              </a:rPr>
              <a:t>있는 </a:t>
            </a:r>
            <a:r>
              <a:rPr lang="ko-KR" altLang="en-US" dirty="0" smtClean="0">
                <a:solidFill>
                  <a:schemeClr val="tx1"/>
                </a:solidFill>
              </a:rPr>
              <a:t>운전자에게 경로를 알리고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          </a:t>
            </a:r>
            <a:r>
              <a:rPr lang="ko-KR" altLang="en-US" dirty="0" smtClean="0">
                <a:solidFill>
                  <a:schemeClr val="tx1"/>
                </a:solidFill>
              </a:rPr>
              <a:t> 양보협조를 구하는 </a:t>
            </a:r>
            <a:r>
              <a:rPr lang="en-US" altLang="ko-KR" dirty="0" smtClean="0">
                <a:solidFill>
                  <a:schemeClr val="tx1"/>
                </a:solidFill>
              </a:rPr>
              <a:t>Push </a:t>
            </a:r>
            <a:r>
              <a:rPr lang="ko-KR" altLang="en-US" dirty="0" err="1" smtClean="0">
                <a:solidFill>
                  <a:schemeClr val="tx1"/>
                </a:solidFill>
              </a:rPr>
              <a:t>알람</a:t>
            </a:r>
            <a:r>
              <a:rPr lang="ko-KR" altLang="en-US" dirty="0" smtClean="0">
                <a:solidFill>
                  <a:schemeClr val="tx1"/>
                </a:solidFill>
              </a:rPr>
              <a:t> 기반의 어플리케이션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b="1" dirty="0" smtClean="0">
                <a:solidFill>
                  <a:schemeClr val="tx1"/>
                </a:solidFill>
              </a:rPr>
              <a:t>수행역할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클라이언트 </a:t>
            </a:r>
            <a:r>
              <a:rPr lang="ko-KR" altLang="en-US" dirty="0" smtClean="0">
                <a:solidFill>
                  <a:schemeClr val="tx1"/>
                </a:solidFill>
              </a:rPr>
              <a:t>및 </a:t>
            </a:r>
            <a:r>
              <a:rPr lang="en-US" altLang="ko-KR" dirty="0" smtClean="0">
                <a:solidFill>
                  <a:schemeClr val="tx1"/>
                </a:solidFill>
              </a:rPr>
              <a:t>Push </a:t>
            </a:r>
            <a:r>
              <a:rPr lang="ko-KR" altLang="en-US" dirty="0" err="1" smtClean="0">
                <a:solidFill>
                  <a:schemeClr val="tx1"/>
                </a:solidFill>
              </a:rPr>
              <a:t>알람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r>
              <a:rPr lang="ko-KR" altLang="en-US" b="1" dirty="0" smtClean="0">
                <a:solidFill>
                  <a:schemeClr val="tx1"/>
                </a:solidFill>
              </a:rPr>
              <a:t>기      </a:t>
            </a:r>
            <a:r>
              <a:rPr lang="ko-KR" altLang="en-US" b="1" dirty="0">
                <a:solidFill>
                  <a:schemeClr val="tx1"/>
                </a:solidFill>
              </a:rPr>
              <a:t>간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 2014</a:t>
            </a:r>
            <a:r>
              <a:rPr lang="en-US" altLang="ko-KR" dirty="0" smtClean="0">
                <a:solidFill>
                  <a:schemeClr val="tx1"/>
                </a:solidFill>
              </a:rPr>
              <a:t>. 10 </a:t>
            </a:r>
            <a:r>
              <a:rPr lang="en-US" altLang="ko-KR" dirty="0">
                <a:solidFill>
                  <a:schemeClr val="tx1"/>
                </a:solidFill>
              </a:rPr>
              <a:t>~ </a:t>
            </a:r>
            <a:r>
              <a:rPr lang="en-US" altLang="ko-KR" dirty="0" smtClean="0">
                <a:solidFill>
                  <a:schemeClr val="tx1"/>
                </a:solidFill>
              </a:rPr>
              <a:t>2014. 11</a:t>
            </a:r>
          </a:p>
          <a:p>
            <a:r>
              <a:rPr lang="ko-KR" altLang="en-US" b="1" dirty="0" smtClean="0">
                <a:solidFill>
                  <a:schemeClr val="tx1"/>
                </a:solidFill>
              </a:rPr>
              <a:t>사용기술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 Android, </a:t>
            </a:r>
            <a:r>
              <a:rPr lang="en-US" altLang="ko-KR" dirty="0" smtClean="0">
                <a:solidFill>
                  <a:schemeClr val="tx1"/>
                </a:solidFill>
              </a:rPr>
              <a:t>Google Map, </a:t>
            </a:r>
            <a:r>
              <a:rPr lang="en-US" altLang="ko-KR" dirty="0">
                <a:solidFill>
                  <a:schemeClr val="tx1"/>
                </a:solidFill>
              </a:rPr>
              <a:t>Java, PHP, </a:t>
            </a:r>
            <a:r>
              <a:rPr lang="en-US" altLang="ko-KR" dirty="0" smtClean="0">
                <a:solidFill>
                  <a:schemeClr val="tx1"/>
                </a:solidFill>
              </a:rPr>
              <a:t>MySQL, KOREN(ROMS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ko-KR" altLang="en-US" dirty="0">
                <a:solidFill>
                  <a:schemeClr val="tx1"/>
                </a:solidFill>
              </a:rPr>
              <a:t>등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b="1" dirty="0" smtClean="0">
                <a:solidFill>
                  <a:schemeClr val="tx1"/>
                </a:solidFill>
              </a:rPr>
              <a:t>팀      </a:t>
            </a:r>
            <a:r>
              <a:rPr lang="ko-KR" altLang="en-US" b="1" dirty="0">
                <a:solidFill>
                  <a:schemeClr val="tx1"/>
                </a:solidFill>
              </a:rPr>
              <a:t>원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</a:rPr>
              <a:t>강관우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박정환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양재원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</a:rPr>
              <a:t>김재린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b="1" dirty="0" err="1" smtClean="0">
                <a:solidFill>
                  <a:schemeClr val="tx1"/>
                </a:solidFill>
              </a:rPr>
              <a:t>느</a:t>
            </a:r>
            <a:r>
              <a:rPr lang="ko-KR" altLang="en-US" b="1" dirty="0" smtClean="0">
                <a:solidFill>
                  <a:schemeClr val="tx1"/>
                </a:solidFill>
              </a:rPr>
              <a:t> 낀  </a:t>
            </a:r>
            <a:r>
              <a:rPr lang="ko-KR" altLang="en-US" b="1" dirty="0">
                <a:solidFill>
                  <a:schemeClr val="tx1"/>
                </a:solidFill>
              </a:rPr>
              <a:t>점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처음 접하는 </a:t>
            </a:r>
            <a:r>
              <a:rPr lang="en-US" altLang="ko-KR" dirty="0">
                <a:solidFill>
                  <a:schemeClr val="tx1"/>
                </a:solidFill>
              </a:rPr>
              <a:t>KOREN(ROMS) </a:t>
            </a:r>
            <a:r>
              <a:rPr lang="ko-KR" altLang="en-US" dirty="0">
                <a:solidFill>
                  <a:schemeClr val="tx1"/>
                </a:solidFill>
              </a:rPr>
              <a:t>을</a:t>
            </a:r>
            <a:r>
              <a:rPr lang="ko-KR" altLang="en-US" dirty="0" smtClean="0">
                <a:solidFill>
                  <a:schemeClr val="tx1"/>
                </a:solidFill>
              </a:rPr>
              <a:t> 통하여 </a:t>
            </a:r>
            <a:r>
              <a:rPr lang="en-US" altLang="ko-KR" dirty="0" smtClean="0">
                <a:solidFill>
                  <a:schemeClr val="tx1"/>
                </a:solidFill>
              </a:rPr>
              <a:t>Push </a:t>
            </a:r>
            <a:r>
              <a:rPr lang="ko-KR" altLang="en-US" dirty="0">
                <a:solidFill>
                  <a:schemeClr val="tx1"/>
                </a:solidFill>
              </a:rPr>
              <a:t>의 원리를 </a:t>
            </a:r>
            <a:r>
              <a:rPr lang="ko-KR" altLang="en-US" dirty="0" smtClean="0">
                <a:solidFill>
                  <a:schemeClr val="tx1"/>
                </a:solidFill>
              </a:rPr>
              <a:t>이해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 “</a:t>
            </a:r>
            <a:r>
              <a:rPr lang="ko-KR" altLang="en-US" dirty="0" smtClean="0">
                <a:solidFill>
                  <a:schemeClr val="tx1"/>
                </a:solidFill>
              </a:rPr>
              <a:t>보다 효율적이고 정확한 데이터를 전송 할 수 있는 방법</a:t>
            </a:r>
            <a:r>
              <a:rPr lang="en-US" altLang="ko-KR" dirty="0" smtClean="0">
                <a:solidFill>
                  <a:schemeClr val="tx1"/>
                </a:solidFill>
              </a:rPr>
              <a:t>”</a:t>
            </a:r>
            <a:r>
              <a:rPr lang="ko-KR" altLang="en-US" dirty="0" smtClean="0">
                <a:solidFill>
                  <a:schemeClr val="tx1"/>
                </a:solidFill>
              </a:rPr>
              <a:t> 에 대한 많은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 smtClean="0">
                <a:solidFill>
                  <a:schemeClr val="tx1"/>
                </a:solidFill>
              </a:rPr>
              <a:t> 고민을 할 수 있었음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7" name="Picture 2" descr="C:\Users\Jaewon\Documents\카카오톡 받은 파일\Desktop\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18" y="845103"/>
            <a:ext cx="1736808" cy="308765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Jaewon\Documents\카카오톡 받은 파일\Desktop\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307" y="836712"/>
            <a:ext cx="1741693" cy="309634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C:\Users\Jaewon\Desktop\KakaoTalk_20141117_16033405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778" y="836712"/>
            <a:ext cx="1741694" cy="3096344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grpSp>
        <p:nvGrpSpPr>
          <p:cNvPr id="41" name="그룹 40"/>
          <p:cNvGrpSpPr/>
          <p:nvPr/>
        </p:nvGrpSpPr>
        <p:grpSpPr>
          <a:xfrm>
            <a:off x="4860032" y="845103"/>
            <a:ext cx="1872208" cy="3087658"/>
            <a:chOff x="5260178" y="2257292"/>
            <a:chExt cx="1872893" cy="3348745"/>
          </a:xfrm>
          <a:effectLst/>
        </p:grpSpPr>
        <p:pic>
          <p:nvPicPr>
            <p:cNvPr id="42" name="Picture 2" descr="C:\Users\Jaewon\Desktop\KakaoTalk_20141117_160334057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0178" y="2276451"/>
              <a:ext cx="1872893" cy="3329586"/>
            </a:xfrm>
            <a:prstGeom prst="roundRect">
              <a:avLst>
                <a:gd name="adj" fmla="val 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</p:pic>
        <p:pic>
          <p:nvPicPr>
            <p:cNvPr id="43" name="그림 42" descr="KakaoTalk_20141117_150550359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64185" y="2257292"/>
              <a:ext cx="1864877" cy="3097982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76200" cap="sq">
              <a:noFill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25319045"/>
      </p:ext>
    </p:extLst>
  </p:cSld>
  <p:clrMapOvr>
    <a:masterClrMapping/>
  </p:clrMapOvr>
  <p:transition xmlns:p14="http://schemas.microsoft.com/office/powerpoint/2010/main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rot="5400000">
            <a:off x="-2928966" y="3429000"/>
            <a:ext cx="6858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/>
          <p:cNvCxnSpPr/>
          <p:nvPr/>
        </p:nvCxnSpPr>
        <p:spPr>
          <a:xfrm>
            <a:off x="491471" y="692696"/>
            <a:ext cx="5143536" cy="1588"/>
          </a:xfrm>
          <a:prstGeom prst="straightConnector1">
            <a:avLst/>
          </a:prstGeom>
          <a:ln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3568" y="-27384"/>
            <a:ext cx="6184129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ea typeface="나눔고딕" pitchFamily="50" charset="-127"/>
              </a:rPr>
              <a:t>제주대 순환 버스</a:t>
            </a:r>
            <a:r>
              <a:rPr lang="en-US" altLang="ko-KR" sz="2800" dirty="0">
                <a:ea typeface="나눔고딕" pitchFamily="50" charset="-127"/>
              </a:rPr>
              <a:t> </a:t>
            </a:r>
            <a:r>
              <a:rPr lang="en-US" altLang="ko-KR" sz="2800" dirty="0" smtClean="0">
                <a:ea typeface="나눔고딕" pitchFamily="50" charset="-127"/>
              </a:rPr>
              <a:t>- </a:t>
            </a:r>
            <a:r>
              <a:rPr lang="ko-KR" altLang="en-US" sz="2800" dirty="0" smtClean="0">
                <a:ea typeface="나눔고딕" pitchFamily="50" charset="-127"/>
              </a:rPr>
              <a:t>현재 서비스 중</a:t>
            </a:r>
            <a:endParaRPr lang="en-US" altLang="ko-KR" sz="2800" dirty="0" smtClean="0">
              <a:ea typeface="나눔고딕" pitchFamily="50" charset="-127"/>
            </a:endParaRPr>
          </a:p>
          <a:p>
            <a:r>
              <a:rPr lang="en-US" altLang="ko-KR" sz="1500" i="1" dirty="0">
                <a:solidFill>
                  <a:srgbClr val="0070C0"/>
                </a:solidFill>
                <a:ea typeface="나눔고딕" pitchFamily="50" charset="-127"/>
              </a:rPr>
              <a:t>https://play.google.com/store/apps/details?id=kr.ac.jejunu.ref.univbus</a:t>
            </a:r>
            <a:endParaRPr lang="en-US" altLang="ko-KR" sz="1500" i="1" dirty="0" smtClean="0">
              <a:solidFill>
                <a:srgbClr val="0070C0"/>
              </a:solidFill>
              <a:ea typeface="나눔고딕" pitchFamily="50" charset="-127"/>
            </a:endParaRPr>
          </a:p>
        </p:txBody>
      </p:sp>
      <p:sp>
        <p:nvSpPr>
          <p:cNvPr id="10" name="대각선 방향의 모서리가 잘린 사각형 9"/>
          <p:cNvSpPr/>
          <p:nvPr/>
        </p:nvSpPr>
        <p:spPr>
          <a:xfrm>
            <a:off x="755576" y="4077072"/>
            <a:ext cx="8136904" cy="2592288"/>
          </a:xfrm>
          <a:prstGeom prst="snip2Diag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b="1" dirty="0" smtClean="0">
                <a:solidFill>
                  <a:schemeClr val="tx1"/>
                </a:solidFill>
              </a:rPr>
              <a:t>설      </a:t>
            </a:r>
            <a:r>
              <a:rPr lang="ko-KR" altLang="en-US" b="1" dirty="0">
                <a:solidFill>
                  <a:schemeClr val="tx1"/>
                </a:solidFill>
              </a:rPr>
              <a:t>명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</a:rPr>
              <a:t>순환 버스내의 </a:t>
            </a:r>
            <a:r>
              <a:rPr lang="ko-KR" altLang="en-US" dirty="0" err="1" smtClean="0">
                <a:solidFill>
                  <a:schemeClr val="tx1"/>
                </a:solidFill>
              </a:rPr>
              <a:t>큐비보드</a:t>
            </a:r>
            <a:r>
              <a:rPr lang="ko-KR" altLang="en-US" dirty="0" smtClean="0">
                <a:solidFill>
                  <a:schemeClr val="tx1"/>
                </a:solidFill>
              </a:rPr>
              <a:t> → 서버 → 클라이언트로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	 </a:t>
            </a:r>
            <a:r>
              <a:rPr lang="ko-KR" altLang="en-US" dirty="0" smtClean="0">
                <a:solidFill>
                  <a:schemeClr val="tx1"/>
                </a:solidFill>
              </a:rPr>
              <a:t>버스의 실시간 </a:t>
            </a:r>
            <a:r>
              <a:rPr lang="ko-KR" altLang="en-US" dirty="0">
                <a:solidFill>
                  <a:schemeClr val="tx1"/>
                </a:solidFill>
              </a:rPr>
              <a:t>위치 </a:t>
            </a:r>
            <a:r>
              <a:rPr lang="ko-KR" altLang="en-US" dirty="0" smtClean="0">
                <a:solidFill>
                  <a:schemeClr val="tx1"/>
                </a:solidFill>
              </a:rPr>
              <a:t>정보와 도착시간을 알려주는 어플리케이</a:t>
            </a:r>
            <a:r>
              <a:rPr lang="ko-KR" altLang="en-US" dirty="0">
                <a:solidFill>
                  <a:schemeClr val="tx1"/>
                </a:solidFill>
              </a:rPr>
              <a:t>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b="1" dirty="0" smtClean="0">
                <a:solidFill>
                  <a:schemeClr val="tx1"/>
                </a:solidFill>
              </a:rPr>
              <a:t>수행역할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클라이언트 </a:t>
            </a:r>
            <a:r>
              <a:rPr lang="ko-KR" altLang="en-US" dirty="0" smtClean="0">
                <a:solidFill>
                  <a:schemeClr val="tx1"/>
                </a:solidFill>
              </a:rPr>
              <a:t>개발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r>
              <a:rPr lang="ko-KR" altLang="en-US" b="1" dirty="0" smtClean="0">
                <a:solidFill>
                  <a:schemeClr val="tx1"/>
                </a:solidFill>
              </a:rPr>
              <a:t>기      </a:t>
            </a:r>
            <a:r>
              <a:rPr lang="ko-KR" altLang="en-US" b="1" dirty="0">
                <a:solidFill>
                  <a:schemeClr val="tx1"/>
                </a:solidFill>
              </a:rPr>
              <a:t>간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 2014</a:t>
            </a:r>
            <a:r>
              <a:rPr lang="en-US" altLang="ko-KR" dirty="0" smtClean="0">
                <a:solidFill>
                  <a:schemeClr val="tx1"/>
                </a:solidFill>
              </a:rPr>
              <a:t>. 04 ~ </a:t>
            </a:r>
            <a:r>
              <a:rPr lang="ko-KR" altLang="en-US" dirty="0" smtClean="0">
                <a:solidFill>
                  <a:schemeClr val="tx1"/>
                </a:solidFill>
              </a:rPr>
              <a:t>현재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b="1" dirty="0" smtClean="0">
                <a:solidFill>
                  <a:schemeClr val="tx1"/>
                </a:solidFill>
              </a:rPr>
              <a:t>사용기술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 Android, </a:t>
            </a:r>
            <a:r>
              <a:rPr lang="en-US" altLang="ko-KR" dirty="0" smtClean="0">
                <a:solidFill>
                  <a:schemeClr val="tx1"/>
                </a:solidFill>
              </a:rPr>
              <a:t>Google Map API, Java(Socket), </a:t>
            </a:r>
            <a:r>
              <a:rPr lang="ko-KR" altLang="en-US" dirty="0" err="1" smtClean="0">
                <a:solidFill>
                  <a:schemeClr val="tx1"/>
                </a:solidFill>
              </a:rPr>
              <a:t>큐비보드</a:t>
            </a:r>
            <a:r>
              <a:rPr lang="ko-KR" altLang="en-US" dirty="0" smtClean="0">
                <a:solidFill>
                  <a:schemeClr val="tx1"/>
                </a:solidFill>
              </a:rPr>
              <a:t> 등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ko-KR" altLang="en-US" b="1" dirty="0">
                <a:solidFill>
                  <a:schemeClr val="tx1"/>
                </a:solidFill>
              </a:rPr>
              <a:t>팀      원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</a:rPr>
              <a:t>고경찬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강관우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현승호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b="1" dirty="0" err="1" smtClean="0">
                <a:solidFill>
                  <a:schemeClr val="tx1"/>
                </a:solidFill>
              </a:rPr>
              <a:t>느</a:t>
            </a:r>
            <a:r>
              <a:rPr lang="ko-KR" altLang="en-US" b="1" dirty="0" smtClean="0">
                <a:solidFill>
                  <a:schemeClr val="tx1"/>
                </a:solidFill>
              </a:rPr>
              <a:t> 낀  </a:t>
            </a:r>
            <a:r>
              <a:rPr lang="ko-KR" altLang="en-US" b="1" dirty="0">
                <a:solidFill>
                  <a:schemeClr val="tx1"/>
                </a:solidFill>
              </a:rPr>
              <a:t>점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dirty="0" err="1">
                <a:solidFill>
                  <a:schemeClr val="tx1"/>
                </a:solidFill>
              </a:rPr>
              <a:t>Gps</a:t>
            </a:r>
            <a:r>
              <a:rPr lang="en-US" altLang="ko-KR" dirty="0">
                <a:solidFill>
                  <a:schemeClr val="tx1"/>
                </a:solidFill>
              </a:rPr>
              <a:t>/Network </a:t>
            </a:r>
            <a:r>
              <a:rPr lang="ko-KR" altLang="en-US" dirty="0">
                <a:solidFill>
                  <a:schemeClr val="tx1"/>
                </a:solidFill>
              </a:rPr>
              <a:t>의 </a:t>
            </a:r>
            <a:r>
              <a:rPr lang="ko-KR" altLang="en-US" dirty="0" smtClean="0">
                <a:solidFill>
                  <a:schemeClr val="tx1"/>
                </a:solidFill>
              </a:rPr>
              <a:t>기반의 위치정보 다루는 법을 배움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	 </a:t>
            </a:r>
            <a:r>
              <a:rPr lang="en-US" altLang="ko-KR" dirty="0" err="1" smtClean="0">
                <a:solidFill>
                  <a:schemeClr val="tx1"/>
                </a:solidFill>
              </a:rPr>
              <a:t>IoT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사물인터넷</a:t>
            </a:r>
            <a:r>
              <a:rPr lang="en-US" altLang="ko-KR" dirty="0" smtClean="0">
                <a:solidFill>
                  <a:schemeClr val="tx1"/>
                </a:solidFill>
              </a:rPr>
              <a:t>) </a:t>
            </a:r>
            <a:r>
              <a:rPr lang="ko-KR" altLang="en-US" dirty="0">
                <a:solidFill>
                  <a:schemeClr val="tx1"/>
                </a:solidFill>
              </a:rPr>
              <a:t>를 간접적으로 경험 할 수 </a:t>
            </a:r>
            <a:r>
              <a:rPr lang="ko-KR" altLang="en-US" dirty="0" smtClean="0">
                <a:solidFill>
                  <a:schemeClr val="tx1"/>
                </a:solidFill>
              </a:rPr>
              <a:t>있었음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	 </a:t>
            </a:r>
            <a:r>
              <a:rPr lang="ko-KR" altLang="en-US" dirty="0" smtClean="0">
                <a:solidFill>
                  <a:schemeClr val="tx1"/>
                </a:solidFill>
              </a:rPr>
              <a:t>내가 배운 기술이 누군가에게 편의를 줄 수 있다는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뿌듯함을 느꼈음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1" name="Picture 3" descr="C:\Users\Scratchback\Desktop\사본 -KakaoTalk_20150325_00542956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451" y="867229"/>
            <a:ext cx="1802021" cy="309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:\Users\Scratchback\Desktop\사본 -KakaoTalk_20150325_00543027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219" y="836712"/>
            <a:ext cx="1802021" cy="309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 descr="C:\Users\Scratchback\Desktop\사본 -KakaoTalk_20150325_00543072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987" y="836712"/>
            <a:ext cx="1802021" cy="308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7" descr="C:\Users\Scratchback\Desktop\사본 -KakaoTalk_20150324_13482712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836713"/>
            <a:ext cx="1814027" cy="310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149093"/>
      </p:ext>
    </p:extLst>
  </p:cSld>
  <p:clrMapOvr>
    <a:masterClrMapping/>
  </p:clrMapOvr>
  <p:transition xmlns:p14="http://schemas.microsoft.com/office/powerpoint/2010/main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rot="5400000">
            <a:off x="-2928966" y="3429000"/>
            <a:ext cx="6858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/>
          <p:cNvCxnSpPr/>
          <p:nvPr/>
        </p:nvCxnSpPr>
        <p:spPr>
          <a:xfrm>
            <a:off x="491471" y="692696"/>
            <a:ext cx="5143536" cy="1588"/>
          </a:xfrm>
          <a:prstGeom prst="straightConnector1">
            <a:avLst/>
          </a:prstGeom>
          <a:ln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3568" y="116632"/>
            <a:ext cx="4054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ea typeface="나눔고딕" pitchFamily="50" charset="-127"/>
              </a:rPr>
              <a:t>발자국 남기기</a:t>
            </a:r>
            <a:r>
              <a:rPr lang="en-US" altLang="ko-KR" sz="2800" dirty="0" smtClean="0">
                <a:ea typeface="나눔고딕" pitchFamily="50" charset="-127"/>
              </a:rPr>
              <a:t>(Footprint)</a:t>
            </a:r>
          </a:p>
        </p:txBody>
      </p:sp>
      <p:sp>
        <p:nvSpPr>
          <p:cNvPr id="10" name="대각선 방향의 모서리가 잘린 사각형 9"/>
          <p:cNvSpPr/>
          <p:nvPr/>
        </p:nvSpPr>
        <p:spPr>
          <a:xfrm>
            <a:off x="755576" y="4077072"/>
            <a:ext cx="8136904" cy="2592288"/>
          </a:xfrm>
          <a:prstGeom prst="snip2Diag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b="1" dirty="0" smtClean="0">
                <a:solidFill>
                  <a:schemeClr val="tx1"/>
                </a:solidFill>
              </a:rPr>
              <a:t>설      명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</a:rPr>
              <a:t>증강현실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AugmentedReality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 오픈 </a:t>
            </a:r>
            <a:r>
              <a:rPr lang="ko-KR" altLang="en-US" dirty="0" smtClean="0">
                <a:solidFill>
                  <a:schemeClr val="tx1"/>
                </a:solidFill>
              </a:rPr>
              <a:t>소스 프로젝트를 활용한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사용자들이 남긴 메모를 공유하는 위치기반의 </a:t>
            </a:r>
            <a:r>
              <a:rPr lang="en-US" altLang="ko-KR" dirty="0" smtClean="0">
                <a:solidFill>
                  <a:schemeClr val="tx1"/>
                </a:solidFill>
              </a:rPr>
              <a:t>SNS </a:t>
            </a:r>
            <a:r>
              <a:rPr lang="ko-KR" altLang="en-US" dirty="0" smtClean="0">
                <a:solidFill>
                  <a:schemeClr val="tx1"/>
                </a:solidFill>
              </a:rPr>
              <a:t>서비스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b="1" dirty="0" smtClean="0">
                <a:solidFill>
                  <a:schemeClr val="tx1"/>
                </a:solidFill>
              </a:rPr>
              <a:t>수행역할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클라이언트 및 서버 </a:t>
            </a:r>
            <a:r>
              <a:rPr lang="ko-KR" altLang="en-US" dirty="0" smtClean="0">
                <a:solidFill>
                  <a:schemeClr val="tx1"/>
                </a:solidFill>
              </a:rPr>
              <a:t>개발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r>
              <a:rPr lang="ko-KR" altLang="en-US" b="1" dirty="0" smtClean="0">
                <a:solidFill>
                  <a:schemeClr val="tx1"/>
                </a:solidFill>
              </a:rPr>
              <a:t>기      </a:t>
            </a:r>
            <a:r>
              <a:rPr lang="ko-KR" altLang="en-US" b="1" dirty="0">
                <a:solidFill>
                  <a:schemeClr val="tx1"/>
                </a:solidFill>
              </a:rPr>
              <a:t>간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dirty="0" smtClean="0">
                <a:solidFill>
                  <a:schemeClr val="tx1"/>
                </a:solidFill>
              </a:rPr>
              <a:t>2014. 10 </a:t>
            </a:r>
            <a:r>
              <a:rPr lang="en-US" altLang="ko-KR" dirty="0">
                <a:solidFill>
                  <a:schemeClr val="tx1"/>
                </a:solidFill>
              </a:rPr>
              <a:t>~ </a:t>
            </a:r>
            <a:r>
              <a:rPr lang="en-US" altLang="ko-KR" dirty="0" smtClean="0">
                <a:solidFill>
                  <a:schemeClr val="tx1"/>
                </a:solidFill>
              </a:rPr>
              <a:t>2014. 11</a:t>
            </a:r>
          </a:p>
          <a:p>
            <a:r>
              <a:rPr lang="ko-KR" altLang="en-US" b="1" dirty="0" smtClean="0">
                <a:solidFill>
                  <a:schemeClr val="tx1"/>
                </a:solidFill>
              </a:rPr>
              <a:t>사용기술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dirty="0" smtClean="0">
                <a:solidFill>
                  <a:schemeClr val="tx1"/>
                </a:solidFill>
              </a:rPr>
              <a:t>Android, Google Map </a:t>
            </a:r>
            <a:r>
              <a:rPr lang="en-US" altLang="ko-KR" dirty="0" smtClean="0">
                <a:solidFill>
                  <a:schemeClr val="tx1"/>
                </a:solidFill>
              </a:rPr>
              <a:t>API, </a:t>
            </a:r>
            <a:r>
              <a:rPr lang="en-US" altLang="ko-KR" dirty="0" smtClean="0">
                <a:solidFill>
                  <a:schemeClr val="tx1"/>
                </a:solidFill>
              </a:rPr>
              <a:t>Java(Socket), </a:t>
            </a:r>
            <a:r>
              <a:rPr lang="en-US" altLang="ko-KR" dirty="0">
                <a:solidFill>
                  <a:schemeClr val="tx1"/>
                </a:solidFill>
              </a:rPr>
              <a:t>MySQL </a:t>
            </a:r>
            <a:r>
              <a:rPr lang="ko-KR" altLang="en-US" dirty="0" smtClean="0">
                <a:solidFill>
                  <a:schemeClr val="tx1"/>
                </a:solidFill>
              </a:rPr>
              <a:t>등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b="1" dirty="0" smtClean="0">
                <a:solidFill>
                  <a:schemeClr val="tx1"/>
                </a:solidFill>
              </a:rPr>
              <a:t>팀      </a:t>
            </a:r>
            <a:r>
              <a:rPr lang="ko-KR" altLang="en-US" b="1" dirty="0">
                <a:solidFill>
                  <a:schemeClr val="tx1"/>
                </a:solidFill>
              </a:rPr>
              <a:t>원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</a:rPr>
              <a:t>김수민</a:t>
            </a:r>
            <a:r>
              <a:rPr lang="en-US" altLang="ko-KR" dirty="0" smtClean="0">
                <a:solidFill>
                  <a:schemeClr val="tx1"/>
                </a:solidFill>
              </a:rPr>
              <a:t>,  </a:t>
            </a:r>
            <a:r>
              <a:rPr lang="ko-KR" altLang="en-US" dirty="0" smtClean="0">
                <a:solidFill>
                  <a:schemeClr val="tx1"/>
                </a:solidFill>
              </a:rPr>
              <a:t>한경종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</a:p>
          <a:p>
            <a:r>
              <a:rPr lang="ko-KR" altLang="en-US" b="1" dirty="0" err="1" smtClean="0">
                <a:solidFill>
                  <a:schemeClr val="tx1"/>
                </a:solidFill>
              </a:rPr>
              <a:t>느</a:t>
            </a:r>
            <a:r>
              <a:rPr lang="ko-KR" altLang="en-US" b="1" dirty="0" smtClean="0">
                <a:solidFill>
                  <a:schemeClr val="tx1"/>
                </a:solidFill>
              </a:rPr>
              <a:t> 낀  </a:t>
            </a:r>
            <a:r>
              <a:rPr lang="ko-KR" altLang="en-US" b="1" dirty="0">
                <a:solidFill>
                  <a:schemeClr val="tx1"/>
                </a:solidFill>
              </a:rPr>
              <a:t>점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</a:rPr>
              <a:t>증강현실에 대한 이해를 할 수 있었으며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 smtClean="0">
                <a:solidFill>
                  <a:schemeClr val="tx1"/>
                </a:solidFill>
              </a:rPr>
              <a:t> 기존의 존재하는 </a:t>
            </a:r>
            <a:r>
              <a:rPr lang="en-US" altLang="ko-KR" dirty="0" smtClean="0">
                <a:solidFill>
                  <a:schemeClr val="tx1"/>
                </a:solidFill>
              </a:rPr>
              <a:t>SNS</a:t>
            </a:r>
            <a:r>
              <a:rPr lang="ko-KR" altLang="en-US" dirty="0" smtClean="0">
                <a:solidFill>
                  <a:schemeClr val="tx1"/>
                </a:solidFill>
              </a:rPr>
              <a:t>들의 대해서 생각을 많이 할 수 있었음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어플리케이션의 수익구조를 고려하는 사고를 배울 수 있었음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30" name="Picture 6" descr="C:\Users\Scratchback\Desktop\사본 -KakaoTalk_20150328_17181007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322" y="2465077"/>
            <a:ext cx="2938814" cy="146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Scratchback\Desktop\사본 -KakaoTalk_20150328_17181036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877" y="908720"/>
            <a:ext cx="1858522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Scratchback\Desktop\사본 -KakaoTalk_20150328_17180986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655" y="908720"/>
            <a:ext cx="2879825" cy="142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Scratchback\Desktop\사본 -KakaoTalk_20150328_17180946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322" y="908721"/>
            <a:ext cx="2938814" cy="147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Scratchback\Desktop\사본 -KakaoTalk_20150328_17180929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722" y="2498904"/>
            <a:ext cx="2889758" cy="144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76392"/>
      </p:ext>
    </p:extLst>
  </p:cSld>
  <p:clrMapOvr>
    <a:masterClrMapping/>
  </p:clrMapOvr>
  <p:transition xmlns:p14="http://schemas.microsoft.com/office/powerpoint/2010/main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rot="5400000">
            <a:off x="-2928966" y="3429000"/>
            <a:ext cx="6858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/>
          <p:cNvCxnSpPr/>
          <p:nvPr/>
        </p:nvCxnSpPr>
        <p:spPr>
          <a:xfrm>
            <a:off x="491471" y="692696"/>
            <a:ext cx="5143536" cy="1588"/>
          </a:xfrm>
          <a:prstGeom prst="straightConnector1">
            <a:avLst/>
          </a:prstGeom>
          <a:ln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3568" y="116632"/>
            <a:ext cx="3283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ea typeface="나눔고딕" pitchFamily="50" charset="-127"/>
              </a:rPr>
              <a:t>푸드레인</a:t>
            </a:r>
            <a:r>
              <a:rPr lang="en-US" altLang="ko-KR" sz="2800" dirty="0" smtClean="0">
                <a:ea typeface="나눔고딕" pitchFamily="50" charset="-127"/>
              </a:rPr>
              <a:t>(</a:t>
            </a:r>
            <a:r>
              <a:rPr lang="en-US" altLang="ko-KR" sz="2800" dirty="0" err="1" smtClean="0">
                <a:ea typeface="나눔고딕" pitchFamily="50" charset="-127"/>
              </a:rPr>
              <a:t>FoodRain</a:t>
            </a:r>
            <a:r>
              <a:rPr lang="en-US" altLang="ko-KR" sz="2800" dirty="0" smtClean="0">
                <a:ea typeface="나눔고딕" pitchFamily="50" charset="-127"/>
              </a:rPr>
              <a:t>)</a:t>
            </a:r>
          </a:p>
        </p:txBody>
      </p:sp>
      <p:sp>
        <p:nvSpPr>
          <p:cNvPr id="10" name="대각선 방향의 모서리가 잘린 사각형 9"/>
          <p:cNvSpPr/>
          <p:nvPr/>
        </p:nvSpPr>
        <p:spPr>
          <a:xfrm>
            <a:off x="755576" y="4077072"/>
            <a:ext cx="8136904" cy="2592288"/>
          </a:xfrm>
          <a:prstGeom prst="snip2Diag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b="1" dirty="0" smtClean="0">
                <a:solidFill>
                  <a:schemeClr val="tx1"/>
                </a:solidFill>
              </a:rPr>
              <a:t>설      </a:t>
            </a:r>
            <a:r>
              <a:rPr lang="ko-KR" altLang="en-US" b="1" dirty="0">
                <a:solidFill>
                  <a:schemeClr val="tx1"/>
                </a:solidFill>
              </a:rPr>
              <a:t>명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</a:rPr>
              <a:t>소비자가 앱으로 주문 시 서버를 통하여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	 </a:t>
            </a:r>
            <a:r>
              <a:rPr lang="ko-KR" altLang="en-US" dirty="0" smtClean="0">
                <a:solidFill>
                  <a:schemeClr val="tx1"/>
                </a:solidFill>
              </a:rPr>
              <a:t>공급자 프로그램으로 주문 내역이 전송되는 서비스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b="1" dirty="0">
                <a:solidFill>
                  <a:schemeClr val="tx1"/>
                </a:solidFill>
              </a:rPr>
              <a:t>수행역할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클라이언트 및 서버 </a:t>
            </a:r>
            <a:r>
              <a:rPr lang="ko-KR" altLang="en-US" dirty="0" smtClean="0">
                <a:solidFill>
                  <a:schemeClr val="tx1"/>
                </a:solidFill>
              </a:rPr>
              <a:t>개발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r>
              <a:rPr lang="ko-KR" altLang="en-US" b="1" dirty="0" smtClean="0">
                <a:solidFill>
                  <a:schemeClr val="tx1"/>
                </a:solidFill>
              </a:rPr>
              <a:t>기      </a:t>
            </a:r>
            <a:r>
              <a:rPr lang="ko-KR" altLang="en-US" b="1" dirty="0">
                <a:solidFill>
                  <a:schemeClr val="tx1"/>
                </a:solidFill>
              </a:rPr>
              <a:t>간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dirty="0" smtClean="0">
                <a:solidFill>
                  <a:schemeClr val="tx1"/>
                </a:solidFill>
              </a:rPr>
              <a:t>2014. 01 </a:t>
            </a:r>
            <a:r>
              <a:rPr lang="en-US" altLang="ko-KR" dirty="0">
                <a:solidFill>
                  <a:schemeClr val="tx1"/>
                </a:solidFill>
              </a:rPr>
              <a:t>~ </a:t>
            </a:r>
            <a:r>
              <a:rPr lang="en-US" altLang="ko-KR" dirty="0" smtClean="0">
                <a:solidFill>
                  <a:schemeClr val="tx1"/>
                </a:solidFill>
              </a:rPr>
              <a:t>2014. 06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b="1" dirty="0" smtClean="0">
                <a:solidFill>
                  <a:schemeClr val="tx1"/>
                </a:solidFill>
              </a:rPr>
              <a:t>사용기술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 Android, Java(Socket), </a:t>
            </a:r>
            <a:r>
              <a:rPr lang="en-US" altLang="ko-KR" dirty="0" smtClean="0">
                <a:solidFill>
                  <a:schemeClr val="tx1"/>
                </a:solidFill>
              </a:rPr>
              <a:t>MySQL </a:t>
            </a:r>
            <a:r>
              <a:rPr lang="ko-KR" altLang="en-US" dirty="0">
                <a:solidFill>
                  <a:schemeClr val="tx1"/>
                </a:solidFill>
              </a:rPr>
              <a:t>등</a:t>
            </a:r>
          </a:p>
          <a:p>
            <a:r>
              <a:rPr lang="ko-KR" altLang="en-US" b="1" dirty="0">
                <a:solidFill>
                  <a:schemeClr val="tx1"/>
                </a:solidFill>
              </a:rPr>
              <a:t>팀      원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김수민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한경종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강예락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김아람</a:t>
            </a:r>
          </a:p>
          <a:p>
            <a:r>
              <a:rPr lang="ko-KR" altLang="en-US" b="1" dirty="0" err="1" smtClean="0">
                <a:solidFill>
                  <a:schemeClr val="tx1"/>
                </a:solidFill>
              </a:rPr>
              <a:t>느</a:t>
            </a:r>
            <a:r>
              <a:rPr lang="ko-KR" altLang="en-US" b="1" dirty="0" smtClean="0">
                <a:solidFill>
                  <a:schemeClr val="tx1"/>
                </a:solidFill>
              </a:rPr>
              <a:t> 낀  </a:t>
            </a:r>
            <a:r>
              <a:rPr lang="ko-KR" altLang="en-US" b="1" dirty="0">
                <a:solidFill>
                  <a:schemeClr val="tx1"/>
                </a:solidFill>
              </a:rPr>
              <a:t>점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 Android </a:t>
            </a:r>
            <a:r>
              <a:rPr lang="ko-KR" altLang="en-US" dirty="0">
                <a:solidFill>
                  <a:schemeClr val="tx1"/>
                </a:solidFill>
              </a:rPr>
              <a:t>를 처음 접하면서 </a:t>
            </a:r>
            <a:r>
              <a:rPr lang="ko-KR" altLang="en-US" dirty="0" smtClean="0">
                <a:solidFill>
                  <a:schemeClr val="tx1"/>
                </a:solidFill>
              </a:rPr>
              <a:t>어려움이 있었으나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  <a:r>
              <a:rPr lang="ko-KR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팀원들과의 스터디를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	</a:t>
            </a:r>
            <a:r>
              <a:rPr lang="ko-KR" altLang="en-US" dirty="0" smtClean="0">
                <a:solidFill>
                  <a:schemeClr val="tx1"/>
                </a:solidFill>
              </a:rPr>
              <a:t> 통하여 극복할 수 있었음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사용자 선택의 모든 경우의 수를 생각하지 못한것이 아쉬웠음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5" name="그림 14" descr="시작화면_ 완성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980728"/>
            <a:ext cx="1457850" cy="2751522"/>
          </a:xfrm>
          <a:prstGeom prst="rect">
            <a:avLst/>
          </a:prstGeom>
        </p:spPr>
      </p:pic>
      <p:pic>
        <p:nvPicPr>
          <p:cNvPr id="16" name="그림 15" descr="음식주문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11760" y="1007935"/>
            <a:ext cx="1483364" cy="275129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264" y="1007729"/>
            <a:ext cx="1563848" cy="275152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578" y="1031104"/>
            <a:ext cx="3176902" cy="276640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1918</TotalTime>
  <Words>471</Words>
  <Application>Microsoft Macintosh PowerPoint</Application>
  <PresentationFormat>On-screen Show (4:3)</PresentationFormat>
  <Paragraphs>122</Paragraphs>
  <Slides>13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테마</vt:lpstr>
      <vt:lpstr>Hello World!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Press any key to continue… 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lg</dc:creator>
  <cp:lastModifiedBy>daum daum</cp:lastModifiedBy>
  <cp:revision>113</cp:revision>
  <dcterms:created xsi:type="dcterms:W3CDTF">2014-02-20T17:10:57Z</dcterms:created>
  <dcterms:modified xsi:type="dcterms:W3CDTF">2015-10-06T16:18:55Z</dcterms:modified>
</cp:coreProperties>
</file>